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16" r:id="rId3"/>
    <p:sldId id="262" r:id="rId4"/>
    <p:sldId id="363" r:id="rId5"/>
    <p:sldId id="366" r:id="rId6"/>
    <p:sldId id="364" r:id="rId7"/>
    <p:sldId id="365" r:id="rId8"/>
    <p:sldId id="326" r:id="rId9"/>
    <p:sldId id="343" r:id="rId10"/>
    <p:sldId id="344" r:id="rId11"/>
    <p:sldId id="309" r:id="rId12"/>
    <p:sldId id="342" r:id="rId13"/>
    <p:sldId id="294" r:id="rId14"/>
    <p:sldId id="279" r:id="rId15"/>
  </p:sldIdLst>
  <p:sldSz cx="12192000" cy="6858000"/>
  <p:notesSz cx="6858000" cy="9144000"/>
  <p:defaultTex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3"/>
    <p:restoredTop sz="88547"/>
  </p:normalViewPr>
  <p:slideViewPr>
    <p:cSldViewPr snapToGrid="0">
      <p:cViewPr varScale="1">
        <p:scale>
          <a:sx n="96" d="100"/>
          <a:sy n="96" d="100"/>
        </p:scale>
        <p:origin x="1592"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0DB71-C881-9046-A85E-9EBB56EA441B}"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F064887C-A33B-A04E-A49D-E092721EA585}">
      <dgm:prSet/>
      <dgm:spPr>
        <a:solidFill>
          <a:schemeClr val="accent6">
            <a:lumMod val="60000"/>
            <a:lumOff val="40000"/>
          </a:schemeClr>
        </a:solidFill>
      </dgm:spPr>
      <dgm:t>
        <a:bodyPr/>
        <a:lstStyle/>
        <a:p>
          <a:pPr rtl="0"/>
          <a:r>
            <a:rPr lang="en-GB" dirty="0">
              <a:solidFill>
                <a:schemeClr val="tx1"/>
              </a:solidFill>
            </a:rPr>
            <a:t>Limited dimension of the sample </a:t>
          </a:r>
        </a:p>
      </dgm:t>
    </dgm:pt>
    <dgm:pt modelId="{FB2A0FF6-4462-E842-AE8E-DE4D9B698047}" type="parTrans" cxnId="{8EE33AC9-C75F-5C4D-BF8D-A945343E134C}">
      <dgm:prSet/>
      <dgm:spPr/>
      <dgm:t>
        <a:bodyPr/>
        <a:lstStyle/>
        <a:p>
          <a:endParaRPr lang="en-US"/>
        </a:p>
      </dgm:t>
    </dgm:pt>
    <dgm:pt modelId="{EB269176-1FD9-A24A-9D45-6D7B3E27E5E3}" type="sibTrans" cxnId="{8EE33AC9-C75F-5C4D-BF8D-A945343E134C}">
      <dgm:prSet/>
      <dgm:spPr/>
      <dgm:t>
        <a:bodyPr/>
        <a:lstStyle/>
        <a:p>
          <a:endParaRPr lang="en-US"/>
        </a:p>
      </dgm:t>
    </dgm:pt>
    <dgm:pt modelId="{FA25C996-8AC9-D14E-8D32-73686A5070F6}">
      <dgm:prSet custT="1"/>
      <dgm:spPr>
        <a:solidFill>
          <a:schemeClr val="accent6">
            <a:lumMod val="60000"/>
            <a:lumOff val="40000"/>
          </a:schemeClr>
        </a:solidFill>
      </dgm:spPr>
      <dgm:t>
        <a:bodyPr/>
        <a:lstStyle/>
        <a:p>
          <a:pPr rtl="0"/>
          <a:r>
            <a:rPr lang="en-GB" sz="1800" dirty="0">
              <a:solidFill>
                <a:schemeClr val="tx1"/>
              </a:solidFill>
            </a:rPr>
            <a:t>Limited to quantitative research method</a:t>
          </a:r>
        </a:p>
      </dgm:t>
    </dgm:pt>
    <dgm:pt modelId="{0D9D4FF2-9193-BE4C-8085-B4A85CA03E1E}" type="parTrans" cxnId="{FA1E6495-AA6C-8A45-AF1F-8A98FD40DDA2}">
      <dgm:prSet/>
      <dgm:spPr/>
      <dgm:t>
        <a:bodyPr/>
        <a:lstStyle/>
        <a:p>
          <a:endParaRPr lang="en-US"/>
        </a:p>
      </dgm:t>
    </dgm:pt>
    <dgm:pt modelId="{A0C58642-BD83-704E-86AC-7C901990BD5B}" type="sibTrans" cxnId="{FA1E6495-AA6C-8A45-AF1F-8A98FD40DDA2}">
      <dgm:prSet/>
      <dgm:spPr/>
      <dgm:t>
        <a:bodyPr/>
        <a:lstStyle/>
        <a:p>
          <a:endParaRPr lang="en-US"/>
        </a:p>
      </dgm:t>
    </dgm:pt>
    <dgm:pt modelId="{22C3F9F3-62EF-454E-810E-36E914B2C842}">
      <dgm:prSet/>
      <dgm:spPr>
        <a:solidFill>
          <a:schemeClr val="accent6">
            <a:lumMod val="60000"/>
            <a:lumOff val="40000"/>
          </a:schemeClr>
        </a:solidFill>
      </dgm:spPr>
      <dgm:t>
        <a:bodyPr/>
        <a:lstStyle/>
        <a:p>
          <a:pPr rtl="0"/>
          <a:r>
            <a:rPr lang="en-GB" dirty="0">
              <a:solidFill>
                <a:schemeClr val="tx1"/>
              </a:solidFill>
            </a:rPr>
            <a:t>The impact of engagement was not supported</a:t>
          </a:r>
        </a:p>
      </dgm:t>
    </dgm:pt>
    <dgm:pt modelId="{772F8D10-5618-AA46-8F4C-078224E9DAC9}" type="parTrans" cxnId="{768BA8A4-0BAD-B643-BB8D-7F2FB9C03FC2}">
      <dgm:prSet/>
      <dgm:spPr/>
      <dgm:t>
        <a:bodyPr/>
        <a:lstStyle/>
        <a:p>
          <a:endParaRPr lang="en-US"/>
        </a:p>
      </dgm:t>
    </dgm:pt>
    <dgm:pt modelId="{F1145ED9-2AF7-3C4C-86BD-E90A98612C07}" type="sibTrans" cxnId="{768BA8A4-0BAD-B643-BB8D-7F2FB9C03FC2}">
      <dgm:prSet/>
      <dgm:spPr/>
      <dgm:t>
        <a:bodyPr/>
        <a:lstStyle/>
        <a:p>
          <a:endParaRPr lang="en-US"/>
        </a:p>
      </dgm:t>
    </dgm:pt>
    <dgm:pt modelId="{0E8C0E20-A3CC-864C-AB91-AC3E570E05C8}">
      <dgm:prSet/>
      <dgm:spPr>
        <a:solidFill>
          <a:schemeClr val="accent5">
            <a:lumMod val="40000"/>
            <a:lumOff val="60000"/>
            <a:alpha val="90000"/>
          </a:schemeClr>
        </a:solidFill>
      </dgm:spPr>
      <dgm:t>
        <a:bodyPr/>
        <a:lstStyle/>
        <a:p>
          <a:pPr rtl="0"/>
          <a:r>
            <a:rPr lang="en-GB" dirty="0"/>
            <a:t>Revision of the items of the variable on engagement is required</a:t>
          </a:r>
        </a:p>
      </dgm:t>
    </dgm:pt>
    <dgm:pt modelId="{DD6B7E6D-2882-0746-92E4-8668C10CB258}" type="parTrans" cxnId="{FF64B853-4AEA-F040-85BF-255A6FE8F32B}">
      <dgm:prSet/>
      <dgm:spPr/>
      <dgm:t>
        <a:bodyPr/>
        <a:lstStyle/>
        <a:p>
          <a:endParaRPr lang="en-US"/>
        </a:p>
      </dgm:t>
    </dgm:pt>
    <dgm:pt modelId="{33892D16-473F-834E-95DD-0A0395A96A6D}" type="sibTrans" cxnId="{FF64B853-4AEA-F040-85BF-255A6FE8F32B}">
      <dgm:prSet/>
      <dgm:spPr/>
      <dgm:t>
        <a:bodyPr/>
        <a:lstStyle/>
        <a:p>
          <a:endParaRPr lang="en-US"/>
        </a:p>
      </dgm:t>
    </dgm:pt>
    <dgm:pt modelId="{42CB281F-FF03-B84D-B122-10D8BDF8284D}">
      <dgm:prSet/>
      <dgm:spPr>
        <a:solidFill>
          <a:schemeClr val="accent5">
            <a:lumMod val="40000"/>
            <a:lumOff val="60000"/>
            <a:alpha val="90000"/>
          </a:schemeClr>
        </a:solidFill>
      </dgm:spPr>
      <dgm:t>
        <a:bodyPr/>
        <a:lstStyle/>
        <a:p>
          <a:pPr rtl="0"/>
          <a:r>
            <a:rPr lang="en-GB" dirty="0"/>
            <a:t>Qualitative: </a:t>
          </a:r>
          <a:r>
            <a:rPr lang="en-GB" dirty="0" err="1"/>
            <a:t>Netnography</a:t>
          </a:r>
          <a:endParaRPr lang="en-GB" dirty="0"/>
        </a:p>
        <a:p>
          <a:pPr rtl="0"/>
          <a:r>
            <a:rPr lang="en-GB" dirty="0"/>
            <a:t>Big Data research: sentiment analysis, text mining</a:t>
          </a:r>
        </a:p>
      </dgm:t>
    </dgm:pt>
    <dgm:pt modelId="{869A9220-E42F-6C43-8073-5B2EF273C0DC}" type="parTrans" cxnId="{7A9D0728-89A9-1D4A-9A87-71CA02B62651}">
      <dgm:prSet/>
      <dgm:spPr/>
      <dgm:t>
        <a:bodyPr/>
        <a:lstStyle/>
        <a:p>
          <a:endParaRPr lang="en-US"/>
        </a:p>
      </dgm:t>
    </dgm:pt>
    <dgm:pt modelId="{40474F57-ADFD-C248-89DB-8CB1BE691471}" type="sibTrans" cxnId="{7A9D0728-89A9-1D4A-9A87-71CA02B62651}">
      <dgm:prSet/>
      <dgm:spPr/>
      <dgm:t>
        <a:bodyPr/>
        <a:lstStyle/>
        <a:p>
          <a:endParaRPr lang="en-US"/>
        </a:p>
      </dgm:t>
    </dgm:pt>
    <dgm:pt modelId="{5BBD65EC-8229-BA41-BB11-1CAB409CFA3C}">
      <dgm:prSet/>
      <dgm:spPr>
        <a:solidFill>
          <a:schemeClr val="accent5">
            <a:lumMod val="40000"/>
            <a:lumOff val="60000"/>
            <a:alpha val="90000"/>
          </a:schemeClr>
        </a:solidFill>
      </dgm:spPr>
      <dgm:t>
        <a:bodyPr/>
        <a:lstStyle/>
        <a:p>
          <a:pPr rtl="0"/>
          <a:r>
            <a:rPr lang="en-GB" dirty="0"/>
            <a:t>Select and test the model in 3-5 nations and with bigger sample</a:t>
          </a:r>
        </a:p>
      </dgm:t>
    </dgm:pt>
    <dgm:pt modelId="{51B97418-2EA9-D04C-93F4-A02E157F366C}" type="parTrans" cxnId="{D083986D-A845-DF40-B6DC-499D5E7FBBFD}">
      <dgm:prSet/>
      <dgm:spPr/>
      <dgm:t>
        <a:bodyPr/>
        <a:lstStyle/>
        <a:p>
          <a:endParaRPr lang="en-US"/>
        </a:p>
      </dgm:t>
    </dgm:pt>
    <dgm:pt modelId="{B92B3389-DE21-1641-AA48-446509191D37}" type="sibTrans" cxnId="{D083986D-A845-DF40-B6DC-499D5E7FBBFD}">
      <dgm:prSet/>
      <dgm:spPr/>
      <dgm:t>
        <a:bodyPr/>
        <a:lstStyle/>
        <a:p>
          <a:endParaRPr lang="en-US"/>
        </a:p>
      </dgm:t>
    </dgm:pt>
    <dgm:pt modelId="{8421ABFF-2E24-D344-973E-6F5DD7BA25E9}" type="pres">
      <dgm:prSet presAssocID="{C4B0DB71-C881-9046-A85E-9EBB56EA441B}" presName="Name0" presStyleCnt="0">
        <dgm:presLayoutVars>
          <dgm:chPref val="3"/>
          <dgm:dir/>
          <dgm:animLvl val="lvl"/>
          <dgm:resizeHandles/>
        </dgm:presLayoutVars>
      </dgm:prSet>
      <dgm:spPr/>
    </dgm:pt>
    <dgm:pt modelId="{EE9D9088-BAF7-D74F-B3D5-AB62DF018C30}" type="pres">
      <dgm:prSet presAssocID="{F064887C-A33B-A04E-A49D-E092721EA585}" presName="horFlow" presStyleCnt="0"/>
      <dgm:spPr/>
    </dgm:pt>
    <dgm:pt modelId="{2DA60769-5C0F-DC42-97C2-F277243BA3E9}" type="pres">
      <dgm:prSet presAssocID="{F064887C-A33B-A04E-A49D-E092721EA585}" presName="bigChev" presStyleLbl="node1" presStyleIdx="0" presStyleCnt="3"/>
      <dgm:spPr/>
    </dgm:pt>
    <dgm:pt modelId="{CB4B0E0A-3535-2940-B0C7-31710F091379}" type="pres">
      <dgm:prSet presAssocID="{51B97418-2EA9-D04C-93F4-A02E157F366C}" presName="parTrans" presStyleCnt="0"/>
      <dgm:spPr/>
    </dgm:pt>
    <dgm:pt modelId="{2D8E6E49-EDE2-7843-8C77-EA46F8CA7B8E}" type="pres">
      <dgm:prSet presAssocID="{5BBD65EC-8229-BA41-BB11-1CAB409CFA3C}" presName="node" presStyleLbl="alignAccFollowNode1" presStyleIdx="0" presStyleCnt="3" custScaleX="300749">
        <dgm:presLayoutVars>
          <dgm:bulletEnabled val="1"/>
        </dgm:presLayoutVars>
      </dgm:prSet>
      <dgm:spPr/>
    </dgm:pt>
    <dgm:pt modelId="{4F5E72F4-1948-3144-BB35-84555D255489}" type="pres">
      <dgm:prSet presAssocID="{F064887C-A33B-A04E-A49D-E092721EA585}" presName="vSp" presStyleCnt="0"/>
      <dgm:spPr/>
    </dgm:pt>
    <dgm:pt modelId="{1A1DC543-5FFD-6B4D-9497-8F40AB145F83}" type="pres">
      <dgm:prSet presAssocID="{FA25C996-8AC9-D14E-8D32-73686A5070F6}" presName="horFlow" presStyleCnt="0"/>
      <dgm:spPr/>
    </dgm:pt>
    <dgm:pt modelId="{494A05BE-9E89-1D45-BF2A-F31F295EDEEE}" type="pres">
      <dgm:prSet presAssocID="{FA25C996-8AC9-D14E-8D32-73686A5070F6}" presName="bigChev" presStyleLbl="node1" presStyleIdx="1" presStyleCnt="3"/>
      <dgm:spPr/>
    </dgm:pt>
    <dgm:pt modelId="{EB25DAFB-B0DC-D24E-9C51-A906E97B639A}" type="pres">
      <dgm:prSet presAssocID="{869A9220-E42F-6C43-8073-5B2EF273C0DC}" presName="parTrans" presStyleCnt="0"/>
      <dgm:spPr/>
    </dgm:pt>
    <dgm:pt modelId="{174EC3FB-E755-BA45-BA5D-70F6CE846B74}" type="pres">
      <dgm:prSet presAssocID="{42CB281F-FF03-B84D-B122-10D8BDF8284D}" presName="node" presStyleLbl="alignAccFollowNode1" presStyleIdx="1" presStyleCnt="3" custScaleX="271666">
        <dgm:presLayoutVars>
          <dgm:bulletEnabled val="1"/>
        </dgm:presLayoutVars>
      </dgm:prSet>
      <dgm:spPr/>
    </dgm:pt>
    <dgm:pt modelId="{0BEE4F65-1217-9849-B48D-36A1B76AC1EA}" type="pres">
      <dgm:prSet presAssocID="{FA25C996-8AC9-D14E-8D32-73686A5070F6}" presName="vSp" presStyleCnt="0"/>
      <dgm:spPr/>
    </dgm:pt>
    <dgm:pt modelId="{189C6268-4022-5640-BF3D-8452A004BC23}" type="pres">
      <dgm:prSet presAssocID="{22C3F9F3-62EF-454E-810E-36E914B2C842}" presName="horFlow" presStyleCnt="0"/>
      <dgm:spPr/>
    </dgm:pt>
    <dgm:pt modelId="{924EB4B2-AC3D-DF4E-AD54-995EF8A56DBF}" type="pres">
      <dgm:prSet presAssocID="{22C3F9F3-62EF-454E-810E-36E914B2C842}" presName="bigChev" presStyleLbl="node1" presStyleIdx="2" presStyleCnt="3"/>
      <dgm:spPr/>
    </dgm:pt>
    <dgm:pt modelId="{FCC11476-B236-AD49-905F-7C46B4FCE439}" type="pres">
      <dgm:prSet presAssocID="{DD6B7E6D-2882-0746-92E4-8668C10CB258}" presName="parTrans" presStyleCnt="0"/>
      <dgm:spPr/>
    </dgm:pt>
    <dgm:pt modelId="{A2D65E33-69D2-1B41-9F8D-6FD0B77ABE31}" type="pres">
      <dgm:prSet presAssocID="{0E8C0E20-A3CC-864C-AB91-AC3E570E05C8}" presName="node" presStyleLbl="alignAccFollowNode1" presStyleIdx="2" presStyleCnt="3" custScaleX="231423">
        <dgm:presLayoutVars>
          <dgm:bulletEnabled val="1"/>
        </dgm:presLayoutVars>
      </dgm:prSet>
      <dgm:spPr/>
    </dgm:pt>
  </dgm:ptLst>
  <dgm:cxnLst>
    <dgm:cxn modelId="{C585AA12-B515-4A4B-82D4-40F77DD287C5}" type="presOf" srcId="{0E8C0E20-A3CC-864C-AB91-AC3E570E05C8}" destId="{A2D65E33-69D2-1B41-9F8D-6FD0B77ABE31}" srcOrd="0" destOrd="0" presId="urn:microsoft.com/office/officeart/2005/8/layout/lProcess3"/>
    <dgm:cxn modelId="{20B0CD1D-8D3A-4282-92B4-C448CB61B6DB}" type="presOf" srcId="{F064887C-A33B-A04E-A49D-E092721EA585}" destId="{2DA60769-5C0F-DC42-97C2-F277243BA3E9}" srcOrd="0" destOrd="0" presId="urn:microsoft.com/office/officeart/2005/8/layout/lProcess3"/>
    <dgm:cxn modelId="{7A9D0728-89A9-1D4A-9A87-71CA02B62651}" srcId="{FA25C996-8AC9-D14E-8D32-73686A5070F6}" destId="{42CB281F-FF03-B84D-B122-10D8BDF8284D}" srcOrd="0" destOrd="0" parTransId="{869A9220-E42F-6C43-8073-5B2EF273C0DC}" sibTransId="{40474F57-ADFD-C248-89DB-8CB1BE691471}"/>
    <dgm:cxn modelId="{FF64B853-4AEA-F040-85BF-255A6FE8F32B}" srcId="{22C3F9F3-62EF-454E-810E-36E914B2C842}" destId="{0E8C0E20-A3CC-864C-AB91-AC3E570E05C8}" srcOrd="0" destOrd="0" parTransId="{DD6B7E6D-2882-0746-92E4-8668C10CB258}" sibTransId="{33892D16-473F-834E-95DD-0A0395A96A6D}"/>
    <dgm:cxn modelId="{33A6745C-1950-4D3B-96A1-6BB79ED24E09}" type="presOf" srcId="{42CB281F-FF03-B84D-B122-10D8BDF8284D}" destId="{174EC3FB-E755-BA45-BA5D-70F6CE846B74}" srcOrd="0" destOrd="0" presId="urn:microsoft.com/office/officeart/2005/8/layout/lProcess3"/>
    <dgm:cxn modelId="{B716E862-E53D-4AB1-B816-D80837B9587B}" type="presOf" srcId="{22C3F9F3-62EF-454E-810E-36E914B2C842}" destId="{924EB4B2-AC3D-DF4E-AD54-995EF8A56DBF}" srcOrd="0" destOrd="0" presId="urn:microsoft.com/office/officeart/2005/8/layout/lProcess3"/>
    <dgm:cxn modelId="{D083986D-A845-DF40-B6DC-499D5E7FBBFD}" srcId="{F064887C-A33B-A04E-A49D-E092721EA585}" destId="{5BBD65EC-8229-BA41-BB11-1CAB409CFA3C}" srcOrd="0" destOrd="0" parTransId="{51B97418-2EA9-D04C-93F4-A02E157F366C}" sibTransId="{B92B3389-DE21-1641-AA48-446509191D37}"/>
    <dgm:cxn modelId="{FA1E6495-AA6C-8A45-AF1F-8A98FD40DDA2}" srcId="{C4B0DB71-C881-9046-A85E-9EBB56EA441B}" destId="{FA25C996-8AC9-D14E-8D32-73686A5070F6}" srcOrd="1" destOrd="0" parTransId="{0D9D4FF2-9193-BE4C-8085-B4A85CA03E1E}" sibTransId="{A0C58642-BD83-704E-86AC-7C901990BD5B}"/>
    <dgm:cxn modelId="{768BA8A4-0BAD-B643-BB8D-7F2FB9C03FC2}" srcId="{C4B0DB71-C881-9046-A85E-9EBB56EA441B}" destId="{22C3F9F3-62EF-454E-810E-36E914B2C842}" srcOrd="2" destOrd="0" parTransId="{772F8D10-5618-AA46-8F4C-078224E9DAC9}" sibTransId="{F1145ED9-2AF7-3C4C-86BD-E90A98612C07}"/>
    <dgm:cxn modelId="{C9555AC5-742F-4DF0-BDD5-47E661DC171D}" type="presOf" srcId="{5BBD65EC-8229-BA41-BB11-1CAB409CFA3C}" destId="{2D8E6E49-EDE2-7843-8C77-EA46F8CA7B8E}" srcOrd="0" destOrd="0" presId="urn:microsoft.com/office/officeart/2005/8/layout/lProcess3"/>
    <dgm:cxn modelId="{E8AB9DC6-0E16-45A1-ADC8-8FCC9B724549}" type="presOf" srcId="{FA25C996-8AC9-D14E-8D32-73686A5070F6}" destId="{494A05BE-9E89-1D45-BF2A-F31F295EDEEE}" srcOrd="0" destOrd="0" presId="urn:microsoft.com/office/officeart/2005/8/layout/lProcess3"/>
    <dgm:cxn modelId="{8EE33AC9-C75F-5C4D-BF8D-A945343E134C}" srcId="{C4B0DB71-C881-9046-A85E-9EBB56EA441B}" destId="{F064887C-A33B-A04E-A49D-E092721EA585}" srcOrd="0" destOrd="0" parTransId="{FB2A0FF6-4462-E842-AE8E-DE4D9B698047}" sibTransId="{EB269176-1FD9-A24A-9D45-6D7B3E27E5E3}"/>
    <dgm:cxn modelId="{74DC5BDA-8167-4573-ADF9-701D63A94110}" type="presOf" srcId="{C4B0DB71-C881-9046-A85E-9EBB56EA441B}" destId="{8421ABFF-2E24-D344-973E-6F5DD7BA25E9}" srcOrd="0" destOrd="0" presId="urn:microsoft.com/office/officeart/2005/8/layout/lProcess3"/>
    <dgm:cxn modelId="{82975DCE-EB85-4104-9120-658CF4F5D2AE}" type="presParOf" srcId="{8421ABFF-2E24-D344-973E-6F5DD7BA25E9}" destId="{EE9D9088-BAF7-D74F-B3D5-AB62DF018C30}" srcOrd="0" destOrd="0" presId="urn:microsoft.com/office/officeart/2005/8/layout/lProcess3"/>
    <dgm:cxn modelId="{3045D0BC-9FAA-4C8D-9ED4-6339CB8E4C8F}" type="presParOf" srcId="{EE9D9088-BAF7-D74F-B3D5-AB62DF018C30}" destId="{2DA60769-5C0F-DC42-97C2-F277243BA3E9}" srcOrd="0" destOrd="0" presId="urn:microsoft.com/office/officeart/2005/8/layout/lProcess3"/>
    <dgm:cxn modelId="{2E243604-2113-4BC5-84C3-325CBEDBBB05}" type="presParOf" srcId="{EE9D9088-BAF7-D74F-B3D5-AB62DF018C30}" destId="{CB4B0E0A-3535-2940-B0C7-31710F091379}" srcOrd="1" destOrd="0" presId="urn:microsoft.com/office/officeart/2005/8/layout/lProcess3"/>
    <dgm:cxn modelId="{E5653922-C983-423D-B832-FFCD22B98977}" type="presParOf" srcId="{EE9D9088-BAF7-D74F-B3D5-AB62DF018C30}" destId="{2D8E6E49-EDE2-7843-8C77-EA46F8CA7B8E}" srcOrd="2" destOrd="0" presId="urn:microsoft.com/office/officeart/2005/8/layout/lProcess3"/>
    <dgm:cxn modelId="{1FFC98C6-2937-4B83-A55B-D02CE5491B98}" type="presParOf" srcId="{8421ABFF-2E24-D344-973E-6F5DD7BA25E9}" destId="{4F5E72F4-1948-3144-BB35-84555D255489}" srcOrd="1" destOrd="0" presId="urn:microsoft.com/office/officeart/2005/8/layout/lProcess3"/>
    <dgm:cxn modelId="{7A6ACB4D-F413-466E-BB72-3AE59655D591}" type="presParOf" srcId="{8421ABFF-2E24-D344-973E-6F5DD7BA25E9}" destId="{1A1DC543-5FFD-6B4D-9497-8F40AB145F83}" srcOrd="2" destOrd="0" presId="urn:microsoft.com/office/officeart/2005/8/layout/lProcess3"/>
    <dgm:cxn modelId="{253E0C5C-D463-4657-A511-6205E6485145}" type="presParOf" srcId="{1A1DC543-5FFD-6B4D-9497-8F40AB145F83}" destId="{494A05BE-9E89-1D45-BF2A-F31F295EDEEE}" srcOrd="0" destOrd="0" presId="urn:microsoft.com/office/officeart/2005/8/layout/lProcess3"/>
    <dgm:cxn modelId="{3D4AC334-69F7-4357-A05D-FF2674260638}" type="presParOf" srcId="{1A1DC543-5FFD-6B4D-9497-8F40AB145F83}" destId="{EB25DAFB-B0DC-D24E-9C51-A906E97B639A}" srcOrd="1" destOrd="0" presId="urn:microsoft.com/office/officeart/2005/8/layout/lProcess3"/>
    <dgm:cxn modelId="{47E0F895-4ABE-4102-9FE2-B42888D9F369}" type="presParOf" srcId="{1A1DC543-5FFD-6B4D-9497-8F40AB145F83}" destId="{174EC3FB-E755-BA45-BA5D-70F6CE846B74}" srcOrd="2" destOrd="0" presId="urn:microsoft.com/office/officeart/2005/8/layout/lProcess3"/>
    <dgm:cxn modelId="{745C3AF7-54CB-435F-BF64-86B37AA33902}" type="presParOf" srcId="{8421ABFF-2E24-D344-973E-6F5DD7BA25E9}" destId="{0BEE4F65-1217-9849-B48D-36A1B76AC1EA}" srcOrd="3" destOrd="0" presId="urn:microsoft.com/office/officeart/2005/8/layout/lProcess3"/>
    <dgm:cxn modelId="{AE1320AF-D3AD-4A0E-9789-084F09B87AE9}" type="presParOf" srcId="{8421ABFF-2E24-D344-973E-6F5DD7BA25E9}" destId="{189C6268-4022-5640-BF3D-8452A004BC23}" srcOrd="4" destOrd="0" presId="urn:microsoft.com/office/officeart/2005/8/layout/lProcess3"/>
    <dgm:cxn modelId="{6004590D-B7BC-4BF0-BCE6-30E0681BA92D}" type="presParOf" srcId="{189C6268-4022-5640-BF3D-8452A004BC23}" destId="{924EB4B2-AC3D-DF4E-AD54-995EF8A56DBF}" srcOrd="0" destOrd="0" presId="urn:microsoft.com/office/officeart/2005/8/layout/lProcess3"/>
    <dgm:cxn modelId="{4AA3D356-5773-4359-8D19-28EF0D0BF145}" type="presParOf" srcId="{189C6268-4022-5640-BF3D-8452A004BC23}" destId="{FCC11476-B236-AD49-905F-7C46B4FCE439}" srcOrd="1" destOrd="0" presId="urn:microsoft.com/office/officeart/2005/8/layout/lProcess3"/>
    <dgm:cxn modelId="{3EE05BB8-67DA-4FCA-ADC1-7274DDA1824C}" type="presParOf" srcId="{189C6268-4022-5640-BF3D-8452A004BC23}" destId="{A2D65E33-69D2-1B41-9F8D-6FD0B77ABE3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60769-5C0F-DC42-97C2-F277243BA3E9}">
      <dsp:nvSpPr>
        <dsp:cNvPr id="0" name=""/>
        <dsp:cNvSpPr/>
      </dsp:nvSpPr>
      <dsp:spPr>
        <a:xfrm>
          <a:off x="3247" y="85467"/>
          <a:ext cx="2946819" cy="1178727"/>
        </a:xfrm>
        <a:prstGeom prst="chevron">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GB" sz="2000" kern="1200" dirty="0">
              <a:solidFill>
                <a:schemeClr val="tx1"/>
              </a:solidFill>
            </a:rPr>
            <a:t>Limited dimension of the sample </a:t>
          </a:r>
        </a:p>
      </dsp:txBody>
      <dsp:txXfrm>
        <a:off x="592611" y="85467"/>
        <a:ext cx="1768092" cy="1178727"/>
      </dsp:txXfrm>
    </dsp:sp>
    <dsp:sp modelId="{2D8E6E49-EDE2-7843-8C77-EA46F8CA7B8E}">
      <dsp:nvSpPr>
        <dsp:cNvPr id="0" name=""/>
        <dsp:cNvSpPr/>
      </dsp:nvSpPr>
      <dsp:spPr>
        <a:xfrm>
          <a:off x="2566980" y="185659"/>
          <a:ext cx="7355899" cy="978343"/>
        </a:xfrm>
        <a:prstGeom prst="chevron">
          <a:avLst/>
        </a:prstGeom>
        <a:solidFill>
          <a:schemeClr val="accent5">
            <a:lumMod val="40000"/>
            <a:lumOff val="6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en-GB" sz="2200" kern="1200" dirty="0"/>
            <a:t>Select and test the model in 3-5 nations and with bigger sample</a:t>
          </a:r>
        </a:p>
      </dsp:txBody>
      <dsp:txXfrm>
        <a:off x="3056152" y="185659"/>
        <a:ext cx="6377556" cy="978343"/>
      </dsp:txXfrm>
    </dsp:sp>
    <dsp:sp modelId="{494A05BE-9E89-1D45-BF2A-F31F295EDEEE}">
      <dsp:nvSpPr>
        <dsp:cNvPr id="0" name=""/>
        <dsp:cNvSpPr/>
      </dsp:nvSpPr>
      <dsp:spPr>
        <a:xfrm>
          <a:off x="3247" y="1429217"/>
          <a:ext cx="2946819" cy="1178727"/>
        </a:xfrm>
        <a:prstGeom prst="chevron">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GB" sz="1800" kern="1200" dirty="0">
              <a:solidFill>
                <a:schemeClr val="tx1"/>
              </a:solidFill>
            </a:rPr>
            <a:t>Limited to quantitative research method</a:t>
          </a:r>
        </a:p>
      </dsp:txBody>
      <dsp:txXfrm>
        <a:off x="592611" y="1429217"/>
        <a:ext cx="1768092" cy="1178727"/>
      </dsp:txXfrm>
    </dsp:sp>
    <dsp:sp modelId="{174EC3FB-E755-BA45-BA5D-70F6CE846B74}">
      <dsp:nvSpPr>
        <dsp:cNvPr id="0" name=""/>
        <dsp:cNvSpPr/>
      </dsp:nvSpPr>
      <dsp:spPr>
        <a:xfrm>
          <a:off x="2566980" y="1529409"/>
          <a:ext cx="6644569" cy="978343"/>
        </a:xfrm>
        <a:prstGeom prst="chevron">
          <a:avLst/>
        </a:prstGeom>
        <a:solidFill>
          <a:schemeClr val="accent5">
            <a:lumMod val="40000"/>
            <a:lumOff val="6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en-GB" sz="2200" kern="1200" dirty="0"/>
            <a:t>Qualitative: </a:t>
          </a:r>
          <a:r>
            <a:rPr lang="en-GB" sz="2200" kern="1200" dirty="0" err="1"/>
            <a:t>Netnography</a:t>
          </a:r>
          <a:endParaRPr lang="en-GB" sz="2200" kern="1200" dirty="0"/>
        </a:p>
        <a:p>
          <a:pPr marL="0" lvl="0" indent="0" algn="ctr" defTabSz="977900" rtl="0">
            <a:lnSpc>
              <a:spcPct val="90000"/>
            </a:lnSpc>
            <a:spcBef>
              <a:spcPct val="0"/>
            </a:spcBef>
            <a:spcAft>
              <a:spcPct val="35000"/>
            </a:spcAft>
            <a:buNone/>
          </a:pPr>
          <a:r>
            <a:rPr lang="en-GB" sz="2200" kern="1200" dirty="0"/>
            <a:t>Big Data research: sentiment analysis, text mining</a:t>
          </a:r>
        </a:p>
      </dsp:txBody>
      <dsp:txXfrm>
        <a:off x="3056152" y="1529409"/>
        <a:ext cx="5666226" cy="978343"/>
      </dsp:txXfrm>
    </dsp:sp>
    <dsp:sp modelId="{924EB4B2-AC3D-DF4E-AD54-995EF8A56DBF}">
      <dsp:nvSpPr>
        <dsp:cNvPr id="0" name=""/>
        <dsp:cNvSpPr/>
      </dsp:nvSpPr>
      <dsp:spPr>
        <a:xfrm>
          <a:off x="3247" y="2772966"/>
          <a:ext cx="2946819" cy="1178727"/>
        </a:xfrm>
        <a:prstGeom prst="chevron">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GB" sz="2000" kern="1200" dirty="0">
              <a:solidFill>
                <a:schemeClr val="tx1"/>
              </a:solidFill>
            </a:rPr>
            <a:t>The impact of engagement was not supported</a:t>
          </a:r>
        </a:p>
      </dsp:txBody>
      <dsp:txXfrm>
        <a:off x="592611" y="2772966"/>
        <a:ext cx="1768092" cy="1178727"/>
      </dsp:txXfrm>
    </dsp:sp>
    <dsp:sp modelId="{A2D65E33-69D2-1B41-9F8D-6FD0B77ABE31}">
      <dsp:nvSpPr>
        <dsp:cNvPr id="0" name=""/>
        <dsp:cNvSpPr/>
      </dsp:nvSpPr>
      <dsp:spPr>
        <a:xfrm>
          <a:off x="2566980" y="2873158"/>
          <a:ext cx="5660282" cy="978343"/>
        </a:xfrm>
        <a:prstGeom prst="chevron">
          <a:avLst/>
        </a:prstGeom>
        <a:solidFill>
          <a:schemeClr val="accent5">
            <a:lumMod val="40000"/>
            <a:lumOff val="6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en-GB" sz="2200" kern="1200" dirty="0"/>
            <a:t>Revision of the items of the variable on engagement is required</a:t>
          </a:r>
        </a:p>
      </dsp:txBody>
      <dsp:txXfrm>
        <a:off x="3056152" y="2873158"/>
        <a:ext cx="4681939" cy="9783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3531D-3107-844A-B045-8771CD83A235}" type="datetimeFigureOut">
              <a:rPr lang="en-KR" smtClean="0"/>
              <a:t>2022/10/15</a:t>
            </a:fld>
            <a:endParaRPr lang="en-K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A9052-3368-7942-B366-2729DB869E62}" type="slidenum">
              <a:rPr lang="en-KR" smtClean="0"/>
              <a:t>‹#›</a:t>
            </a:fld>
            <a:endParaRPr lang="en-KR"/>
          </a:p>
        </p:txBody>
      </p:sp>
    </p:spTree>
    <p:extLst>
      <p:ext uri="{BB962C8B-B14F-4D97-AF65-F5344CB8AC3E}">
        <p14:creationId xmlns:p14="http://schemas.microsoft.com/office/powerpoint/2010/main" val="17036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378609A5-2AB4-D040-8588-42A24CA53F80}" type="slidenum">
              <a:rPr lang="en-KR" smtClean="0"/>
              <a:t>10</a:t>
            </a:fld>
            <a:endParaRPr lang="en-KR"/>
          </a:p>
        </p:txBody>
      </p:sp>
    </p:spTree>
    <p:extLst>
      <p:ext uri="{BB962C8B-B14F-4D97-AF65-F5344CB8AC3E}">
        <p14:creationId xmlns:p14="http://schemas.microsoft.com/office/powerpoint/2010/main" val="11086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41ACA8C-3B5B-D723-548E-493727EA8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BB31C9-E80A-B6FC-E530-23FA218DC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t-PT">
                <a:ea typeface="ＭＳ Ｐゴシック" panose="020B0600070205080204" pitchFamily="34" charset="-128"/>
              </a:rPr>
              <a:t>Information Exchange &amp; Brand Love are the most important factors of engagement.</a:t>
            </a:r>
          </a:p>
          <a:p>
            <a:pPr eaLnBrk="1" hangingPunct="1">
              <a:spcBef>
                <a:spcPct val="0"/>
              </a:spcBef>
            </a:pPr>
            <a:r>
              <a:rPr lang="en-US" altLang="pt-PT">
                <a:ea typeface="ＭＳ Ｐゴシック" panose="020B0600070205080204" pitchFamily="34" charset="-128"/>
              </a:rPr>
              <a:t>Collective Self-Esteem is very important</a:t>
            </a:r>
          </a:p>
        </p:txBody>
      </p:sp>
      <p:sp>
        <p:nvSpPr>
          <p:cNvPr id="41988" name="Slide Number Placeholder 3">
            <a:extLst>
              <a:ext uri="{FF2B5EF4-FFF2-40B4-BE49-F238E27FC236}">
                <a16:creationId xmlns:a16="http://schemas.microsoft.com/office/drawing/2014/main" id="{53FB3E52-BBE7-438A-1640-007840176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561B1AF-D948-C94B-8C89-F09662D5E586}" type="slidenum">
              <a:rPr lang="en-US" altLang="pt-PT">
                <a:latin typeface="Arial" panose="020B0604020202020204" pitchFamily="34" charset="0"/>
              </a:rPr>
              <a:pPr eaLnBrk="1" hangingPunct="1">
                <a:spcBef>
                  <a:spcPct val="0"/>
                </a:spcBef>
              </a:pPr>
              <a:t>13</a:t>
            </a:fld>
            <a:endParaRPr lang="en-US" altLang="pt-P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321A-54D2-0723-ED6A-607AAFADF6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KR"/>
          </a:p>
        </p:txBody>
      </p:sp>
      <p:sp>
        <p:nvSpPr>
          <p:cNvPr id="3" name="Subtitle 2">
            <a:extLst>
              <a:ext uri="{FF2B5EF4-FFF2-40B4-BE49-F238E27FC236}">
                <a16:creationId xmlns:a16="http://schemas.microsoft.com/office/drawing/2014/main" id="{4573F0D9-CB2C-DD61-8403-B6D73B2A3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KR"/>
          </a:p>
        </p:txBody>
      </p:sp>
      <p:sp>
        <p:nvSpPr>
          <p:cNvPr id="4" name="Date Placeholder 3">
            <a:extLst>
              <a:ext uri="{FF2B5EF4-FFF2-40B4-BE49-F238E27FC236}">
                <a16:creationId xmlns:a16="http://schemas.microsoft.com/office/drawing/2014/main" id="{357A1AB9-1C00-D240-2372-D785C6F2F061}"/>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5" name="Footer Placeholder 4">
            <a:extLst>
              <a:ext uri="{FF2B5EF4-FFF2-40B4-BE49-F238E27FC236}">
                <a16:creationId xmlns:a16="http://schemas.microsoft.com/office/drawing/2014/main" id="{209DF1D9-ED5E-B1CF-068C-16A45E538F0C}"/>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43C4B85A-D6EF-CF5D-E3D9-8790642C1E01}"/>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391152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D3F1-D781-2E69-21DD-6176284A59AF}"/>
              </a:ext>
            </a:extLst>
          </p:cNvPr>
          <p:cNvSpPr>
            <a:spLocks noGrp="1"/>
          </p:cNvSpPr>
          <p:nvPr>
            <p:ph type="title"/>
          </p:nvPr>
        </p:nvSpPr>
        <p:spPr/>
        <p:txBody>
          <a:bodyPr/>
          <a:lstStyle/>
          <a:p>
            <a:r>
              <a:rPr lang="en-GB"/>
              <a:t>Click to edit Master title style</a:t>
            </a:r>
            <a:endParaRPr lang="en-KR"/>
          </a:p>
        </p:txBody>
      </p:sp>
      <p:sp>
        <p:nvSpPr>
          <p:cNvPr id="3" name="Vertical Text Placeholder 2">
            <a:extLst>
              <a:ext uri="{FF2B5EF4-FFF2-40B4-BE49-F238E27FC236}">
                <a16:creationId xmlns:a16="http://schemas.microsoft.com/office/drawing/2014/main" id="{3EC32DB6-3767-0DA7-BBD6-3E4BF4DF8A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4" name="Date Placeholder 3">
            <a:extLst>
              <a:ext uri="{FF2B5EF4-FFF2-40B4-BE49-F238E27FC236}">
                <a16:creationId xmlns:a16="http://schemas.microsoft.com/office/drawing/2014/main" id="{30B87F22-AB9E-9C66-3402-CB6523DBF701}"/>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5" name="Footer Placeholder 4">
            <a:extLst>
              <a:ext uri="{FF2B5EF4-FFF2-40B4-BE49-F238E27FC236}">
                <a16:creationId xmlns:a16="http://schemas.microsoft.com/office/drawing/2014/main" id="{D5A02D63-CE0C-3CF2-D446-A7097C300091}"/>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EE317A25-5E5F-8113-F77F-EC459269EB72}"/>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176021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4C6BB-005C-418F-9349-03CCDAEB35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KR"/>
          </a:p>
        </p:txBody>
      </p:sp>
      <p:sp>
        <p:nvSpPr>
          <p:cNvPr id="3" name="Vertical Text Placeholder 2">
            <a:extLst>
              <a:ext uri="{FF2B5EF4-FFF2-40B4-BE49-F238E27FC236}">
                <a16:creationId xmlns:a16="http://schemas.microsoft.com/office/drawing/2014/main" id="{6CE67165-AFAC-8346-768E-D80BFC94AF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4" name="Date Placeholder 3">
            <a:extLst>
              <a:ext uri="{FF2B5EF4-FFF2-40B4-BE49-F238E27FC236}">
                <a16:creationId xmlns:a16="http://schemas.microsoft.com/office/drawing/2014/main" id="{CB436AB6-A438-15B7-D8ED-8DC8A47B0F2B}"/>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5" name="Footer Placeholder 4">
            <a:extLst>
              <a:ext uri="{FF2B5EF4-FFF2-40B4-BE49-F238E27FC236}">
                <a16:creationId xmlns:a16="http://schemas.microsoft.com/office/drawing/2014/main" id="{BEA3F1AB-89B1-B6A1-9975-651F7AC44C82}"/>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C6F4980A-C65B-42B4-56D2-2C68D1894B3D}"/>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191788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6FE3-70A3-A68F-623C-579F45B3D112}"/>
              </a:ext>
            </a:extLst>
          </p:cNvPr>
          <p:cNvSpPr>
            <a:spLocks noGrp="1"/>
          </p:cNvSpPr>
          <p:nvPr>
            <p:ph type="title"/>
          </p:nvPr>
        </p:nvSpPr>
        <p:spPr/>
        <p:txBody>
          <a:bodyPr/>
          <a:lstStyle/>
          <a:p>
            <a:r>
              <a:rPr lang="en-GB"/>
              <a:t>Click to edit Master title style</a:t>
            </a:r>
            <a:endParaRPr lang="en-KR"/>
          </a:p>
        </p:txBody>
      </p:sp>
      <p:sp>
        <p:nvSpPr>
          <p:cNvPr id="3" name="Content Placeholder 2">
            <a:extLst>
              <a:ext uri="{FF2B5EF4-FFF2-40B4-BE49-F238E27FC236}">
                <a16:creationId xmlns:a16="http://schemas.microsoft.com/office/drawing/2014/main" id="{42720EFB-5381-6500-DD13-A60642287B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4" name="Date Placeholder 3">
            <a:extLst>
              <a:ext uri="{FF2B5EF4-FFF2-40B4-BE49-F238E27FC236}">
                <a16:creationId xmlns:a16="http://schemas.microsoft.com/office/drawing/2014/main" id="{D079A283-3DA1-21E8-F099-7FEFF538ACC8}"/>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5" name="Footer Placeholder 4">
            <a:extLst>
              <a:ext uri="{FF2B5EF4-FFF2-40B4-BE49-F238E27FC236}">
                <a16:creationId xmlns:a16="http://schemas.microsoft.com/office/drawing/2014/main" id="{AB961EDB-5E33-9025-31A0-D8C745F35C9A}"/>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01657F40-1BCC-3B74-08CA-F54B373E8DA0}"/>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162581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AB4B-595A-9AEF-32E3-4C0BDE94A3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KR"/>
          </a:p>
        </p:txBody>
      </p:sp>
      <p:sp>
        <p:nvSpPr>
          <p:cNvPr id="3" name="Text Placeholder 2">
            <a:extLst>
              <a:ext uri="{FF2B5EF4-FFF2-40B4-BE49-F238E27FC236}">
                <a16:creationId xmlns:a16="http://schemas.microsoft.com/office/drawing/2014/main" id="{45F133EA-460A-8A00-1DB7-A247C7B94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9AB5F0-51A2-C7DC-EB73-1987AAF4D2AD}"/>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5" name="Footer Placeholder 4">
            <a:extLst>
              <a:ext uri="{FF2B5EF4-FFF2-40B4-BE49-F238E27FC236}">
                <a16:creationId xmlns:a16="http://schemas.microsoft.com/office/drawing/2014/main" id="{C5D6EB76-6F36-AA04-DFAF-53886FADEF20}"/>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CF1BF444-41A2-297C-FF8D-C26CABDC1E3B}"/>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428223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F19A-6430-CFE3-A504-972685097A26}"/>
              </a:ext>
            </a:extLst>
          </p:cNvPr>
          <p:cNvSpPr>
            <a:spLocks noGrp="1"/>
          </p:cNvSpPr>
          <p:nvPr>
            <p:ph type="title"/>
          </p:nvPr>
        </p:nvSpPr>
        <p:spPr/>
        <p:txBody>
          <a:bodyPr/>
          <a:lstStyle/>
          <a:p>
            <a:r>
              <a:rPr lang="en-GB"/>
              <a:t>Click to edit Master title style</a:t>
            </a:r>
            <a:endParaRPr lang="en-KR"/>
          </a:p>
        </p:txBody>
      </p:sp>
      <p:sp>
        <p:nvSpPr>
          <p:cNvPr id="3" name="Content Placeholder 2">
            <a:extLst>
              <a:ext uri="{FF2B5EF4-FFF2-40B4-BE49-F238E27FC236}">
                <a16:creationId xmlns:a16="http://schemas.microsoft.com/office/drawing/2014/main" id="{6CD5CCDC-1E09-2168-9944-1EEA8AE438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4" name="Content Placeholder 3">
            <a:extLst>
              <a:ext uri="{FF2B5EF4-FFF2-40B4-BE49-F238E27FC236}">
                <a16:creationId xmlns:a16="http://schemas.microsoft.com/office/drawing/2014/main" id="{64EBBFEB-1F60-3B95-9FB5-83610E4B7E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5" name="Date Placeholder 4">
            <a:extLst>
              <a:ext uri="{FF2B5EF4-FFF2-40B4-BE49-F238E27FC236}">
                <a16:creationId xmlns:a16="http://schemas.microsoft.com/office/drawing/2014/main" id="{C1247006-BABE-43BB-595A-9807953DBBBC}"/>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6" name="Footer Placeholder 5">
            <a:extLst>
              <a:ext uri="{FF2B5EF4-FFF2-40B4-BE49-F238E27FC236}">
                <a16:creationId xmlns:a16="http://schemas.microsoft.com/office/drawing/2014/main" id="{B86E694C-9461-D748-CDF5-4AB231A8BFFE}"/>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C652B1EE-A96B-0DB6-F1F2-DD22798D24F2}"/>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229720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0E72-9AE3-11AC-833D-419207AF4C7E}"/>
              </a:ext>
            </a:extLst>
          </p:cNvPr>
          <p:cNvSpPr>
            <a:spLocks noGrp="1"/>
          </p:cNvSpPr>
          <p:nvPr>
            <p:ph type="title"/>
          </p:nvPr>
        </p:nvSpPr>
        <p:spPr>
          <a:xfrm>
            <a:off x="839788" y="365125"/>
            <a:ext cx="10515600" cy="1325563"/>
          </a:xfrm>
        </p:spPr>
        <p:txBody>
          <a:bodyPr/>
          <a:lstStyle/>
          <a:p>
            <a:r>
              <a:rPr lang="en-GB"/>
              <a:t>Click to edit Master title style</a:t>
            </a:r>
            <a:endParaRPr lang="en-KR"/>
          </a:p>
        </p:txBody>
      </p:sp>
      <p:sp>
        <p:nvSpPr>
          <p:cNvPr id="3" name="Text Placeholder 2">
            <a:extLst>
              <a:ext uri="{FF2B5EF4-FFF2-40B4-BE49-F238E27FC236}">
                <a16:creationId xmlns:a16="http://schemas.microsoft.com/office/drawing/2014/main" id="{FC908E20-1EA2-637D-8835-A2B5D2DD9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1338D8-B38C-47CB-E404-AB6D01C45E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5" name="Text Placeholder 4">
            <a:extLst>
              <a:ext uri="{FF2B5EF4-FFF2-40B4-BE49-F238E27FC236}">
                <a16:creationId xmlns:a16="http://schemas.microsoft.com/office/drawing/2014/main" id="{5C23A36E-270B-56FC-E5D4-DD36E71E9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5E6BC7-09AE-5964-F6B6-D4AEBDA1EE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7" name="Date Placeholder 6">
            <a:extLst>
              <a:ext uri="{FF2B5EF4-FFF2-40B4-BE49-F238E27FC236}">
                <a16:creationId xmlns:a16="http://schemas.microsoft.com/office/drawing/2014/main" id="{54B3C370-1317-DA92-8E76-05F58EBD52F2}"/>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8" name="Footer Placeholder 7">
            <a:extLst>
              <a:ext uri="{FF2B5EF4-FFF2-40B4-BE49-F238E27FC236}">
                <a16:creationId xmlns:a16="http://schemas.microsoft.com/office/drawing/2014/main" id="{359C065F-C77B-5B2D-F39D-1A012DF6AA93}"/>
              </a:ext>
            </a:extLst>
          </p:cNvPr>
          <p:cNvSpPr>
            <a:spLocks noGrp="1"/>
          </p:cNvSpPr>
          <p:nvPr>
            <p:ph type="ftr" sz="quarter" idx="11"/>
          </p:nvPr>
        </p:nvSpPr>
        <p:spPr/>
        <p:txBody>
          <a:bodyPr/>
          <a:lstStyle/>
          <a:p>
            <a:endParaRPr lang="en-KR"/>
          </a:p>
        </p:txBody>
      </p:sp>
      <p:sp>
        <p:nvSpPr>
          <p:cNvPr id="9" name="Slide Number Placeholder 8">
            <a:extLst>
              <a:ext uri="{FF2B5EF4-FFF2-40B4-BE49-F238E27FC236}">
                <a16:creationId xmlns:a16="http://schemas.microsoft.com/office/drawing/2014/main" id="{8A0F328B-2C6B-24AB-1816-78A211F0A840}"/>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29205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DB5F-B081-F9B0-DCFA-F556821A45C0}"/>
              </a:ext>
            </a:extLst>
          </p:cNvPr>
          <p:cNvSpPr>
            <a:spLocks noGrp="1"/>
          </p:cNvSpPr>
          <p:nvPr>
            <p:ph type="title"/>
          </p:nvPr>
        </p:nvSpPr>
        <p:spPr/>
        <p:txBody>
          <a:bodyPr/>
          <a:lstStyle/>
          <a:p>
            <a:r>
              <a:rPr lang="en-GB"/>
              <a:t>Click to edit Master title style</a:t>
            </a:r>
            <a:endParaRPr lang="en-KR"/>
          </a:p>
        </p:txBody>
      </p:sp>
      <p:sp>
        <p:nvSpPr>
          <p:cNvPr id="3" name="Date Placeholder 2">
            <a:extLst>
              <a:ext uri="{FF2B5EF4-FFF2-40B4-BE49-F238E27FC236}">
                <a16:creationId xmlns:a16="http://schemas.microsoft.com/office/drawing/2014/main" id="{1139531E-D634-D808-CD30-773963D21D5B}"/>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4" name="Footer Placeholder 3">
            <a:extLst>
              <a:ext uri="{FF2B5EF4-FFF2-40B4-BE49-F238E27FC236}">
                <a16:creationId xmlns:a16="http://schemas.microsoft.com/office/drawing/2014/main" id="{7EBB49B4-F639-6385-88F6-6D54249BA7DB}"/>
              </a:ext>
            </a:extLst>
          </p:cNvPr>
          <p:cNvSpPr>
            <a:spLocks noGrp="1"/>
          </p:cNvSpPr>
          <p:nvPr>
            <p:ph type="ftr" sz="quarter" idx="11"/>
          </p:nvPr>
        </p:nvSpPr>
        <p:spPr/>
        <p:txBody>
          <a:bodyPr/>
          <a:lstStyle/>
          <a:p>
            <a:endParaRPr lang="en-KR"/>
          </a:p>
        </p:txBody>
      </p:sp>
      <p:sp>
        <p:nvSpPr>
          <p:cNvPr id="5" name="Slide Number Placeholder 4">
            <a:extLst>
              <a:ext uri="{FF2B5EF4-FFF2-40B4-BE49-F238E27FC236}">
                <a16:creationId xmlns:a16="http://schemas.microsoft.com/office/drawing/2014/main" id="{F6C8B264-B793-CB73-2E35-A185B1A5795F}"/>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28741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6173A-184F-D36B-1B3E-B3AAF7B8C0DD}"/>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3" name="Footer Placeholder 2">
            <a:extLst>
              <a:ext uri="{FF2B5EF4-FFF2-40B4-BE49-F238E27FC236}">
                <a16:creationId xmlns:a16="http://schemas.microsoft.com/office/drawing/2014/main" id="{D09D6A3F-B2E0-5393-66BD-A9823DF4E306}"/>
              </a:ext>
            </a:extLst>
          </p:cNvPr>
          <p:cNvSpPr>
            <a:spLocks noGrp="1"/>
          </p:cNvSpPr>
          <p:nvPr>
            <p:ph type="ftr" sz="quarter" idx="11"/>
          </p:nvPr>
        </p:nvSpPr>
        <p:spPr/>
        <p:txBody>
          <a:bodyPr/>
          <a:lstStyle/>
          <a:p>
            <a:endParaRPr lang="en-KR"/>
          </a:p>
        </p:txBody>
      </p:sp>
      <p:sp>
        <p:nvSpPr>
          <p:cNvPr id="4" name="Slide Number Placeholder 3">
            <a:extLst>
              <a:ext uri="{FF2B5EF4-FFF2-40B4-BE49-F238E27FC236}">
                <a16:creationId xmlns:a16="http://schemas.microsoft.com/office/drawing/2014/main" id="{C4AFF81D-1433-53A3-2A65-0AADD6FC52DC}"/>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25023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7DA3-3EDC-70F2-674E-B7BA1A98FE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R"/>
          </a:p>
        </p:txBody>
      </p:sp>
      <p:sp>
        <p:nvSpPr>
          <p:cNvPr id="3" name="Content Placeholder 2">
            <a:extLst>
              <a:ext uri="{FF2B5EF4-FFF2-40B4-BE49-F238E27FC236}">
                <a16:creationId xmlns:a16="http://schemas.microsoft.com/office/drawing/2014/main" id="{A20F8A24-97FF-291C-5B87-BDC80CB0F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4" name="Text Placeholder 3">
            <a:extLst>
              <a:ext uri="{FF2B5EF4-FFF2-40B4-BE49-F238E27FC236}">
                <a16:creationId xmlns:a16="http://schemas.microsoft.com/office/drawing/2014/main" id="{F745EE96-CCBE-A75B-9A3B-D5CD6DEA1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005705-8D55-BA36-D71B-86C834AB6FEA}"/>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6" name="Footer Placeholder 5">
            <a:extLst>
              <a:ext uri="{FF2B5EF4-FFF2-40B4-BE49-F238E27FC236}">
                <a16:creationId xmlns:a16="http://schemas.microsoft.com/office/drawing/2014/main" id="{EE7F08F7-0EDC-1509-58E1-932EEBC8090B}"/>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BE4C3A85-114B-E035-DA96-FC9577C0E281}"/>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93558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86A7-7254-CA74-19E0-7FCB3F0C11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R"/>
          </a:p>
        </p:txBody>
      </p:sp>
      <p:sp>
        <p:nvSpPr>
          <p:cNvPr id="3" name="Picture Placeholder 2">
            <a:extLst>
              <a:ext uri="{FF2B5EF4-FFF2-40B4-BE49-F238E27FC236}">
                <a16:creationId xmlns:a16="http://schemas.microsoft.com/office/drawing/2014/main" id="{615C7999-F17D-6255-6ECF-439BC6D74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R"/>
          </a:p>
        </p:txBody>
      </p:sp>
      <p:sp>
        <p:nvSpPr>
          <p:cNvPr id="4" name="Text Placeholder 3">
            <a:extLst>
              <a:ext uri="{FF2B5EF4-FFF2-40B4-BE49-F238E27FC236}">
                <a16:creationId xmlns:a16="http://schemas.microsoft.com/office/drawing/2014/main" id="{DFD3817F-D657-EACD-80B8-C7273389C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8AEF27-34E8-8B52-D7DC-E3530E023E45}"/>
              </a:ext>
            </a:extLst>
          </p:cNvPr>
          <p:cNvSpPr>
            <a:spLocks noGrp="1"/>
          </p:cNvSpPr>
          <p:nvPr>
            <p:ph type="dt" sz="half" idx="10"/>
          </p:nvPr>
        </p:nvSpPr>
        <p:spPr/>
        <p:txBody>
          <a:bodyPr/>
          <a:lstStyle/>
          <a:p>
            <a:fld id="{FC73AEF7-F02E-AC4D-A4AF-22512C3DBB5C}" type="datetimeFigureOut">
              <a:rPr lang="en-KR" smtClean="0"/>
              <a:t>2022/10/15</a:t>
            </a:fld>
            <a:endParaRPr lang="en-KR"/>
          </a:p>
        </p:txBody>
      </p:sp>
      <p:sp>
        <p:nvSpPr>
          <p:cNvPr id="6" name="Footer Placeholder 5">
            <a:extLst>
              <a:ext uri="{FF2B5EF4-FFF2-40B4-BE49-F238E27FC236}">
                <a16:creationId xmlns:a16="http://schemas.microsoft.com/office/drawing/2014/main" id="{D22476F3-48DE-09EA-0715-BF99BD61A454}"/>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ACA06AA6-1B18-91B5-D02A-8A1EB0FEE1E1}"/>
              </a:ext>
            </a:extLst>
          </p:cNvPr>
          <p:cNvSpPr>
            <a:spLocks noGrp="1"/>
          </p:cNvSpPr>
          <p:nvPr>
            <p:ph type="sldNum" sz="quarter" idx="12"/>
          </p:nvPr>
        </p:nvSpPr>
        <p:spPr/>
        <p:txBody>
          <a:bodyPr/>
          <a:lstStyle/>
          <a:p>
            <a:fld id="{7ADC9FF7-6F48-AF41-A316-EB19A8A8A83E}" type="slidenum">
              <a:rPr lang="en-KR" smtClean="0"/>
              <a:t>‹#›</a:t>
            </a:fld>
            <a:endParaRPr lang="en-KR"/>
          </a:p>
        </p:txBody>
      </p:sp>
    </p:spTree>
    <p:extLst>
      <p:ext uri="{BB962C8B-B14F-4D97-AF65-F5344CB8AC3E}">
        <p14:creationId xmlns:p14="http://schemas.microsoft.com/office/powerpoint/2010/main" val="23020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19B06-1497-682D-ACBF-35E2BF7A9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KR"/>
          </a:p>
        </p:txBody>
      </p:sp>
      <p:sp>
        <p:nvSpPr>
          <p:cNvPr id="3" name="Text Placeholder 2">
            <a:extLst>
              <a:ext uri="{FF2B5EF4-FFF2-40B4-BE49-F238E27FC236}">
                <a16:creationId xmlns:a16="http://schemas.microsoft.com/office/drawing/2014/main" id="{4DBD66FD-8AF8-2E2A-28A2-1F8BB2D1F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R"/>
          </a:p>
        </p:txBody>
      </p:sp>
      <p:sp>
        <p:nvSpPr>
          <p:cNvPr id="4" name="Date Placeholder 3">
            <a:extLst>
              <a:ext uri="{FF2B5EF4-FFF2-40B4-BE49-F238E27FC236}">
                <a16:creationId xmlns:a16="http://schemas.microsoft.com/office/drawing/2014/main" id="{DCF9689F-95C4-1E47-B116-E4D9F026E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3AEF7-F02E-AC4D-A4AF-22512C3DBB5C}" type="datetimeFigureOut">
              <a:rPr lang="en-KR" smtClean="0"/>
              <a:t>2022/10/15</a:t>
            </a:fld>
            <a:endParaRPr lang="en-KR"/>
          </a:p>
        </p:txBody>
      </p:sp>
      <p:sp>
        <p:nvSpPr>
          <p:cNvPr id="5" name="Footer Placeholder 4">
            <a:extLst>
              <a:ext uri="{FF2B5EF4-FFF2-40B4-BE49-F238E27FC236}">
                <a16:creationId xmlns:a16="http://schemas.microsoft.com/office/drawing/2014/main" id="{353F6BC5-3305-85FD-3589-4900D1C1A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R"/>
          </a:p>
        </p:txBody>
      </p:sp>
      <p:sp>
        <p:nvSpPr>
          <p:cNvPr id="6" name="Slide Number Placeholder 5">
            <a:extLst>
              <a:ext uri="{FF2B5EF4-FFF2-40B4-BE49-F238E27FC236}">
                <a16:creationId xmlns:a16="http://schemas.microsoft.com/office/drawing/2014/main" id="{34D63E1E-7F28-92CD-90FE-05899BD82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C9FF7-6F48-AF41-A316-EB19A8A8A83E}" type="slidenum">
              <a:rPr lang="en-KR" smtClean="0"/>
              <a:t>‹#›</a:t>
            </a:fld>
            <a:endParaRPr lang="en-KR"/>
          </a:p>
        </p:txBody>
      </p:sp>
    </p:spTree>
    <p:extLst>
      <p:ext uri="{BB962C8B-B14F-4D97-AF65-F5344CB8AC3E}">
        <p14:creationId xmlns:p14="http://schemas.microsoft.com/office/powerpoint/2010/main" val="278300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CC6EFF-E156-7D0A-7213-0AD829FE5FCE}"/>
              </a:ext>
            </a:extLst>
          </p:cNvPr>
          <p:cNvSpPr>
            <a:spLocks noGrp="1"/>
          </p:cNvSpPr>
          <p:nvPr>
            <p:ph type="ctrTitle"/>
          </p:nvPr>
        </p:nvSpPr>
        <p:spPr>
          <a:xfrm>
            <a:off x="19664" y="1527146"/>
            <a:ext cx="12214071" cy="1644956"/>
          </a:xfrm>
          <a:noFill/>
        </p:spPr>
        <p:txBody>
          <a:bodyPr>
            <a:normAutofit fontScale="90000"/>
          </a:bodyPr>
          <a:lstStyle/>
          <a:p>
            <a:r>
              <a:rPr lang="en-US" sz="4400" b="1" dirty="0">
                <a:solidFill>
                  <a:schemeClr val="accent1">
                    <a:lumMod val="75000"/>
                  </a:schemeClr>
                </a:solidFill>
              </a:rPr>
              <a:t>Impact of Hallyu (Korean wave) contents on online platforms to destination branding with the mediating role of user satisfaction</a:t>
            </a:r>
            <a:endParaRPr lang="en-KR" sz="2200" dirty="0">
              <a:solidFill>
                <a:schemeClr val="accent1">
                  <a:lumMod val="75000"/>
                </a:schemeClr>
              </a:solidFill>
            </a:endParaRPr>
          </a:p>
        </p:txBody>
      </p:sp>
      <p:sp>
        <p:nvSpPr>
          <p:cNvPr id="7" name="Subtitle 2">
            <a:extLst>
              <a:ext uri="{FF2B5EF4-FFF2-40B4-BE49-F238E27FC236}">
                <a16:creationId xmlns:a16="http://schemas.microsoft.com/office/drawing/2014/main" id="{07B4B212-CB57-80B4-51FA-5A34BE4731EC}"/>
              </a:ext>
            </a:extLst>
          </p:cNvPr>
          <p:cNvSpPr>
            <a:spLocks noGrp="1"/>
          </p:cNvSpPr>
          <p:nvPr>
            <p:ph type="subTitle" idx="1"/>
          </p:nvPr>
        </p:nvSpPr>
        <p:spPr>
          <a:xfrm>
            <a:off x="1808016" y="3682466"/>
            <a:ext cx="9144000" cy="1655762"/>
          </a:xfrm>
        </p:spPr>
        <p:txBody>
          <a:bodyPr>
            <a:normAutofit lnSpcReduction="10000"/>
          </a:bodyPr>
          <a:lstStyle/>
          <a:p>
            <a:pPr>
              <a:lnSpc>
                <a:spcPct val="100000"/>
              </a:lnSpc>
            </a:pPr>
            <a:r>
              <a:rPr lang="en-KR" sz="2000" b="1" dirty="0"/>
              <a:t>Won Ji Chung</a:t>
            </a:r>
          </a:p>
          <a:p>
            <a:pPr>
              <a:lnSpc>
                <a:spcPct val="100000"/>
              </a:lnSpc>
            </a:pPr>
            <a:r>
              <a:rPr lang="en-KR" sz="2000" b="1" dirty="0"/>
              <a:t>Chul Jeong</a:t>
            </a:r>
          </a:p>
          <a:p>
            <a:pPr>
              <a:lnSpc>
                <a:spcPct val="100000"/>
              </a:lnSpc>
            </a:pPr>
            <a:r>
              <a:rPr lang="en-KR" sz="2000" b="1" dirty="0"/>
              <a:t>Department of Tourism</a:t>
            </a:r>
          </a:p>
          <a:p>
            <a:pPr>
              <a:lnSpc>
                <a:spcPct val="100000"/>
              </a:lnSpc>
            </a:pPr>
            <a:r>
              <a:rPr lang="en-KR" sz="2000" b="1" dirty="0"/>
              <a:t>Hanyang University</a:t>
            </a:r>
          </a:p>
        </p:txBody>
      </p:sp>
      <p:cxnSp>
        <p:nvCxnSpPr>
          <p:cNvPr id="8" name="Straight Connector 7">
            <a:extLst>
              <a:ext uri="{FF2B5EF4-FFF2-40B4-BE49-F238E27FC236}">
                <a16:creationId xmlns:a16="http://schemas.microsoft.com/office/drawing/2014/main" id="{FEE93A0D-86DD-9871-055B-437AD41D1457}"/>
              </a:ext>
            </a:extLst>
          </p:cNvPr>
          <p:cNvCxnSpPr>
            <a:cxnSpLocks/>
          </p:cNvCxnSpPr>
          <p:nvPr/>
        </p:nvCxnSpPr>
        <p:spPr>
          <a:xfrm>
            <a:off x="3898" y="5690906"/>
            <a:ext cx="12214071"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EC35F6A2-2B45-782E-53FC-E7FF140CB945}"/>
              </a:ext>
            </a:extLst>
          </p:cNvPr>
          <p:cNvPicPr>
            <a:picLocks noChangeAspect="1"/>
          </p:cNvPicPr>
          <p:nvPr/>
        </p:nvPicPr>
        <p:blipFill>
          <a:blip r:embed="rId2"/>
          <a:stretch>
            <a:fillRect/>
          </a:stretch>
        </p:blipFill>
        <p:spPr>
          <a:xfrm>
            <a:off x="7197609" y="5788273"/>
            <a:ext cx="1012708" cy="1012708"/>
          </a:xfrm>
          <a:prstGeom prst="rect">
            <a:avLst/>
          </a:prstGeom>
        </p:spPr>
      </p:pic>
      <p:pic>
        <p:nvPicPr>
          <p:cNvPr id="10" name="Picture 9" descr="Logo&#10;&#10;Description automatically generated">
            <a:extLst>
              <a:ext uri="{FF2B5EF4-FFF2-40B4-BE49-F238E27FC236}">
                <a16:creationId xmlns:a16="http://schemas.microsoft.com/office/drawing/2014/main" id="{180F127B-C5FA-14AA-2BB1-6C913E1181F9}"/>
              </a:ext>
            </a:extLst>
          </p:cNvPr>
          <p:cNvPicPr>
            <a:picLocks noChangeAspect="1"/>
          </p:cNvPicPr>
          <p:nvPr/>
        </p:nvPicPr>
        <p:blipFill>
          <a:blip r:embed="rId3"/>
          <a:stretch>
            <a:fillRect/>
          </a:stretch>
        </p:blipFill>
        <p:spPr>
          <a:xfrm>
            <a:off x="9215937" y="5958824"/>
            <a:ext cx="2228172" cy="642648"/>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89ADBBDC-D0F6-5678-A58C-8EF0C94772A9}"/>
              </a:ext>
            </a:extLst>
          </p:cNvPr>
          <p:cNvPicPr>
            <a:picLocks noChangeAspect="1"/>
          </p:cNvPicPr>
          <p:nvPr/>
        </p:nvPicPr>
        <p:blipFill>
          <a:blip r:embed="rId4"/>
          <a:stretch>
            <a:fillRect/>
          </a:stretch>
        </p:blipFill>
        <p:spPr>
          <a:xfrm>
            <a:off x="4033685" y="5737393"/>
            <a:ext cx="2231887" cy="1085509"/>
          </a:xfrm>
          <a:prstGeom prst="rect">
            <a:avLst/>
          </a:prstGeom>
        </p:spPr>
      </p:pic>
      <p:cxnSp>
        <p:nvCxnSpPr>
          <p:cNvPr id="4" name="Straight Connector 3">
            <a:extLst>
              <a:ext uri="{FF2B5EF4-FFF2-40B4-BE49-F238E27FC236}">
                <a16:creationId xmlns:a16="http://schemas.microsoft.com/office/drawing/2014/main" id="{238CABD8-E9F1-AB15-1350-A6BA85F58483}"/>
              </a:ext>
            </a:extLst>
          </p:cNvPr>
          <p:cNvCxnSpPr>
            <a:cxnSpLocks/>
          </p:cNvCxnSpPr>
          <p:nvPr/>
        </p:nvCxnSpPr>
        <p:spPr>
          <a:xfrm>
            <a:off x="3428998" y="5833365"/>
            <a:ext cx="0" cy="906656"/>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B1C672-570C-CEC4-02E3-5877BE312D30}"/>
              </a:ext>
            </a:extLst>
          </p:cNvPr>
          <p:cNvSpPr txBox="1"/>
          <p:nvPr/>
        </p:nvSpPr>
        <p:spPr>
          <a:xfrm>
            <a:off x="747891" y="5958824"/>
            <a:ext cx="2474716" cy="646331"/>
          </a:xfrm>
          <a:prstGeom prst="rect">
            <a:avLst/>
          </a:prstGeom>
          <a:noFill/>
        </p:spPr>
        <p:txBody>
          <a:bodyPr wrap="none" rtlCol="0">
            <a:spAutoFit/>
          </a:bodyPr>
          <a:lstStyle/>
          <a:p>
            <a:r>
              <a:rPr lang="en-US" b="1" dirty="0"/>
              <a:t>CBR 2022, Florida USA</a:t>
            </a:r>
            <a:br>
              <a:rPr lang="en-US" b="1" dirty="0"/>
            </a:br>
            <a:r>
              <a:rPr lang="en-US" b="1" dirty="0"/>
              <a:t>13</a:t>
            </a:r>
            <a:r>
              <a:rPr lang="en-US" b="1" baseline="30000" dirty="0"/>
              <a:t>th</a:t>
            </a:r>
            <a:r>
              <a:rPr lang="en-US" b="1" dirty="0"/>
              <a:t> – 15</a:t>
            </a:r>
            <a:r>
              <a:rPr lang="en-US" b="1" baseline="30000" dirty="0"/>
              <a:t>th</a:t>
            </a:r>
            <a:r>
              <a:rPr lang="en-US" b="1" dirty="0"/>
              <a:t> October 2022</a:t>
            </a:r>
            <a:endParaRPr lang="en-KR" b="1" dirty="0"/>
          </a:p>
        </p:txBody>
      </p:sp>
    </p:spTree>
    <p:extLst>
      <p:ext uri="{BB962C8B-B14F-4D97-AF65-F5344CB8AC3E}">
        <p14:creationId xmlns:p14="http://schemas.microsoft.com/office/powerpoint/2010/main" val="144123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78E1A0-C30F-B62C-682D-C0ACA8CEA910}"/>
              </a:ext>
            </a:extLst>
          </p:cNvPr>
          <p:cNvSpPr txBox="1">
            <a:spLocks/>
          </p:cNvSpPr>
          <p:nvPr/>
        </p:nvSpPr>
        <p:spPr bwMode="auto">
          <a:xfrm>
            <a:off x="354402" y="198887"/>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Research Method</a:t>
            </a:r>
          </a:p>
        </p:txBody>
      </p:sp>
      <p:sp>
        <p:nvSpPr>
          <p:cNvPr id="5" name="TextBox 4">
            <a:extLst>
              <a:ext uri="{FF2B5EF4-FFF2-40B4-BE49-F238E27FC236}">
                <a16:creationId xmlns:a16="http://schemas.microsoft.com/office/drawing/2014/main" id="{7A393BE6-F399-06A0-5C51-30953F5241B7}"/>
              </a:ext>
            </a:extLst>
          </p:cNvPr>
          <p:cNvSpPr txBox="1"/>
          <p:nvPr/>
        </p:nvSpPr>
        <p:spPr>
          <a:xfrm>
            <a:off x="3742248" y="4027110"/>
            <a:ext cx="8291907" cy="2632003"/>
          </a:xfrm>
          <a:prstGeom prst="rect">
            <a:avLst/>
          </a:prstGeom>
          <a:solidFill>
            <a:schemeClr val="accent6">
              <a:lumMod val="20000"/>
              <a:lumOff val="80000"/>
            </a:schemeClr>
          </a:solidFill>
        </p:spPr>
        <p:txBody>
          <a:bodyPr wrap="square" rtlCol="0">
            <a:spAutoFit/>
          </a:bodyPr>
          <a:lstStyle/>
          <a:p>
            <a:pPr>
              <a:lnSpc>
                <a:spcPct val="150000"/>
              </a:lnSpc>
              <a:buClr>
                <a:srgbClr val="7030A0"/>
              </a:buClr>
            </a:pPr>
            <a:r>
              <a:rPr lang="en-KR" sz="1600" b="1" dirty="0">
                <a:latin typeface="Arial" panose="020B0604020202020204" pitchFamily="34" charset="0"/>
                <a:cs typeface="Arial" panose="020B0604020202020204" pitchFamily="34" charset="0"/>
              </a:rPr>
              <a:t>Statistics Programme</a:t>
            </a:r>
          </a:p>
          <a:p>
            <a:pPr marL="285750" indent="-285750">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SPSS</a:t>
            </a:r>
            <a:r>
              <a:rPr lang="en-US" altLang="ko-KR" sz="1600" dirty="0">
                <a:latin typeface="Arial" panose="020B0604020202020204" pitchFamily="34" charset="0"/>
                <a:cs typeface="Arial" panose="020B0604020202020204" pitchFamily="34" charset="0"/>
              </a:rPr>
              <a:t>25.0: Frequency analysis, Exploratory factor analysis, Reliability analysis</a:t>
            </a:r>
          </a:p>
          <a:p>
            <a:pPr marL="285750" indent="-285750">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AMOS25.0: </a:t>
            </a:r>
            <a:r>
              <a:rPr lang="en-US" altLang="ko-KR" sz="1600" dirty="0">
                <a:latin typeface="Arial" panose="020B0604020202020204" pitchFamily="34" charset="0"/>
                <a:cs typeface="Arial" panose="020B0604020202020204" pitchFamily="34" charset="0"/>
              </a:rPr>
              <a:t>Confirmatory factor analysis (CFA)</a:t>
            </a:r>
            <a:endParaRPr lang="en-KR" sz="1600" dirty="0">
              <a:latin typeface="Arial" panose="020B0604020202020204" pitchFamily="34" charset="0"/>
              <a:cs typeface="Arial" panose="020B0604020202020204" pitchFamily="34" charset="0"/>
            </a:endParaRPr>
          </a:p>
          <a:p>
            <a:pPr>
              <a:lnSpc>
                <a:spcPct val="150000"/>
              </a:lnSpc>
              <a:buClr>
                <a:srgbClr val="7030A0"/>
              </a:buClr>
            </a:pPr>
            <a:r>
              <a:rPr lang="en-US" sz="1600" b="1" dirty="0">
                <a:latin typeface="Arial" panose="020B0604020202020204" pitchFamily="34" charset="0"/>
                <a:cs typeface="Arial" panose="020B0604020202020204" pitchFamily="34" charset="0"/>
              </a:rPr>
              <a:t>Statistical Process</a:t>
            </a:r>
          </a:p>
          <a:p>
            <a:pPr marL="88900" indent="-88900" eaLnBrk="0" hangingPunct="0">
              <a:lnSpc>
                <a:spcPct val="150000"/>
              </a:lnSpc>
              <a:buClr>
                <a:srgbClr val="7030A0"/>
              </a:buClr>
              <a:defRPr/>
            </a:pPr>
            <a:r>
              <a:rPr lang="en-US" altLang="ko-KR" sz="1600" dirty="0">
                <a:latin typeface="Arial" panose="020B0604020202020204" pitchFamily="34" charset="0"/>
                <a:cs typeface="Arial" panose="020B0604020202020204" pitchFamily="34" charset="0"/>
              </a:rPr>
              <a:t>Verify Confidence, Verify Validity, Verify a Hypothesis</a:t>
            </a:r>
          </a:p>
          <a:p>
            <a:pPr marL="88900" indent="-88900" eaLnBrk="0" hangingPunct="0">
              <a:lnSpc>
                <a:spcPct val="150000"/>
              </a:lnSpc>
              <a:buClr>
                <a:srgbClr val="7030A0"/>
              </a:buClr>
              <a:defRPr/>
            </a:pPr>
            <a:r>
              <a:rPr lang="en-US" altLang="ko-KR" sz="1600" dirty="0">
                <a:latin typeface="Arial" panose="020B0604020202020204" pitchFamily="34" charset="0"/>
                <a:cs typeface="Arial" panose="020B0604020202020204" pitchFamily="34" charset="0"/>
              </a:rPr>
              <a:t>Two-stage testing procedure was adopted by using AMOS 25.0</a:t>
            </a:r>
          </a:p>
          <a:p>
            <a:pPr marL="88900" indent="-88900" eaLnBrk="0" hangingPunct="0">
              <a:lnSpc>
                <a:spcPct val="150000"/>
              </a:lnSpc>
              <a:buClr>
                <a:srgbClr val="7030A0"/>
              </a:buClr>
              <a:defRPr/>
            </a:pPr>
            <a:r>
              <a:rPr lang="en-US" altLang="ko-KR" sz="1600" dirty="0">
                <a:latin typeface="Arial" panose="020B0604020202020204" pitchFamily="34" charset="0"/>
                <a:cs typeface="Arial" panose="020B0604020202020204" pitchFamily="34" charset="0"/>
              </a:rPr>
              <a:t>(Hair et al., 2010; Anderson &amp; Gerbing, 1988)</a:t>
            </a:r>
          </a:p>
        </p:txBody>
      </p:sp>
      <p:sp>
        <p:nvSpPr>
          <p:cNvPr id="6" name="TextBox 5">
            <a:extLst>
              <a:ext uri="{FF2B5EF4-FFF2-40B4-BE49-F238E27FC236}">
                <a16:creationId xmlns:a16="http://schemas.microsoft.com/office/drawing/2014/main" id="{AE120355-77F1-F7B0-2B14-57D68F08252D}"/>
              </a:ext>
            </a:extLst>
          </p:cNvPr>
          <p:cNvSpPr txBox="1"/>
          <p:nvPr/>
        </p:nvSpPr>
        <p:spPr>
          <a:xfrm>
            <a:off x="3742248" y="1063638"/>
            <a:ext cx="8291907" cy="2262671"/>
          </a:xfrm>
          <a:prstGeom prst="rect">
            <a:avLst/>
          </a:prstGeom>
          <a:solidFill>
            <a:schemeClr val="accent6">
              <a:lumMod val="20000"/>
              <a:lumOff val="80000"/>
            </a:schemeClr>
          </a:solidFill>
        </p:spPr>
        <p:txBody>
          <a:bodyPr wrap="square" rtlCol="0">
            <a:spAutoFit/>
          </a:bodyPr>
          <a:lstStyle/>
          <a:p>
            <a:pPr marL="285750" indent="-285750" algn="just">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The survey for this study was conducted from December 2021 to January 2022</a:t>
            </a:r>
          </a:p>
          <a:p>
            <a:pPr marL="285750" indent="-285750" algn="just">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Data was collected using self-administered questionnaire distributed electronically using Google form after a through explanation of later uses</a:t>
            </a:r>
          </a:p>
          <a:p>
            <a:pPr marL="285750" indent="-285750" algn="just">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The questionnaire applied a 5-point Likert scale </a:t>
            </a:r>
            <a:r>
              <a:rPr lang="en-KR" sz="1400" dirty="0">
                <a:latin typeface="Arial" panose="020B0604020202020204" pitchFamily="34" charset="0"/>
                <a:cs typeface="Arial" panose="020B0604020202020204" pitchFamily="34" charset="0"/>
              </a:rPr>
              <a:t>(1=strongly disagree to 5=strongly agree) </a:t>
            </a:r>
          </a:p>
          <a:p>
            <a:pPr marL="285750" indent="-285750" algn="just">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A total of 230 respondents participated</a:t>
            </a:r>
          </a:p>
          <a:p>
            <a:pPr marL="285750" indent="-285750" algn="just">
              <a:lnSpc>
                <a:spcPct val="150000"/>
              </a:lnSpc>
              <a:buClr>
                <a:srgbClr val="7030A0"/>
              </a:buClr>
              <a:buFont typeface="Wingdings" pitchFamily="2" charset="2"/>
              <a:buChar char="q"/>
            </a:pPr>
            <a:r>
              <a:rPr lang="en-KR" sz="1600" dirty="0">
                <a:latin typeface="Arial" panose="020B0604020202020204" pitchFamily="34" charset="0"/>
                <a:cs typeface="Arial" panose="020B0604020202020204" pitchFamily="34" charset="0"/>
              </a:rPr>
              <a:t>The final 201 valid responses retained showed 87.4% response rate</a:t>
            </a:r>
          </a:p>
        </p:txBody>
      </p:sp>
      <p:sp>
        <p:nvSpPr>
          <p:cNvPr id="8" name="TextBox 7">
            <a:extLst>
              <a:ext uri="{FF2B5EF4-FFF2-40B4-BE49-F238E27FC236}">
                <a16:creationId xmlns:a16="http://schemas.microsoft.com/office/drawing/2014/main" id="{57F159CE-09F9-FDE8-9D87-634B1EBFE70D}"/>
              </a:ext>
            </a:extLst>
          </p:cNvPr>
          <p:cNvSpPr txBox="1"/>
          <p:nvPr/>
        </p:nvSpPr>
        <p:spPr>
          <a:xfrm>
            <a:off x="852092" y="1112377"/>
            <a:ext cx="1930759" cy="369332"/>
          </a:xfrm>
          <a:prstGeom prst="rect">
            <a:avLst/>
          </a:prstGeom>
          <a:solidFill>
            <a:schemeClr val="accent5">
              <a:lumMod val="20000"/>
              <a:lumOff val="8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KR" b="1" dirty="0"/>
              <a:t>Data Collection</a:t>
            </a:r>
          </a:p>
        </p:txBody>
      </p:sp>
      <p:sp>
        <p:nvSpPr>
          <p:cNvPr id="9" name="TextBox 8">
            <a:extLst>
              <a:ext uri="{FF2B5EF4-FFF2-40B4-BE49-F238E27FC236}">
                <a16:creationId xmlns:a16="http://schemas.microsoft.com/office/drawing/2014/main" id="{9CFABBFD-C9F8-89FC-D4FD-93A8E1A50CD8}"/>
              </a:ext>
            </a:extLst>
          </p:cNvPr>
          <p:cNvSpPr txBox="1"/>
          <p:nvPr/>
        </p:nvSpPr>
        <p:spPr>
          <a:xfrm>
            <a:off x="852092" y="4063382"/>
            <a:ext cx="1930759" cy="369332"/>
          </a:xfrm>
          <a:prstGeom prst="rect">
            <a:avLst/>
          </a:prstGeom>
          <a:solidFill>
            <a:schemeClr val="accent5">
              <a:lumMod val="20000"/>
              <a:lumOff val="8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KR" b="1" dirty="0"/>
              <a:t>Analysis Method</a:t>
            </a:r>
          </a:p>
        </p:txBody>
      </p:sp>
      <p:sp>
        <p:nvSpPr>
          <p:cNvPr id="10" name="Shape 236">
            <a:extLst>
              <a:ext uri="{FF2B5EF4-FFF2-40B4-BE49-F238E27FC236}">
                <a16:creationId xmlns:a16="http://schemas.microsoft.com/office/drawing/2014/main" id="{575B46BF-49FD-844F-EBCC-CAE11D2A6591}"/>
              </a:ext>
            </a:extLst>
          </p:cNvPr>
          <p:cNvSpPr/>
          <p:nvPr/>
        </p:nvSpPr>
        <p:spPr>
          <a:xfrm>
            <a:off x="354402" y="1063638"/>
            <a:ext cx="317716" cy="463910"/>
          </a:xfrm>
          <a:prstGeom prst="rect">
            <a:avLst/>
          </a:prstGeom>
          <a:ln w="3175">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l">
              <a:defRPr sz="3300" spc="-330">
                <a:solidFill>
                  <a:srgbClr val="F3BE3C"/>
                </a:solidFill>
                <a:latin typeface="Dinmed"/>
                <a:ea typeface="Dinmed"/>
                <a:cs typeface="Dinmed"/>
                <a:sym typeface="Dinmed"/>
              </a:defRPr>
            </a:lvl1pPr>
          </a:lstStyle>
          <a:p>
            <a:r>
              <a:rPr sz="2546" dirty="0">
                <a:solidFill>
                  <a:schemeClr val="accent1">
                    <a:lumMod val="75000"/>
                  </a:schemeClr>
                </a:solidFill>
              </a:rPr>
              <a:t>0</a:t>
            </a:r>
            <a:r>
              <a:rPr lang="en-US" sz="2546" dirty="0">
                <a:solidFill>
                  <a:schemeClr val="accent1">
                    <a:lumMod val="75000"/>
                  </a:schemeClr>
                </a:solidFill>
              </a:rPr>
              <a:t>1</a:t>
            </a:r>
            <a:endParaRPr sz="2546" dirty="0">
              <a:solidFill>
                <a:schemeClr val="accent1">
                  <a:lumMod val="75000"/>
                </a:schemeClr>
              </a:solidFill>
            </a:endParaRPr>
          </a:p>
        </p:txBody>
      </p:sp>
      <p:sp>
        <p:nvSpPr>
          <p:cNvPr id="11" name="Shape 236">
            <a:extLst>
              <a:ext uri="{FF2B5EF4-FFF2-40B4-BE49-F238E27FC236}">
                <a16:creationId xmlns:a16="http://schemas.microsoft.com/office/drawing/2014/main" id="{F090D0B8-2713-9CA1-2382-B8AB71BD67BA}"/>
              </a:ext>
            </a:extLst>
          </p:cNvPr>
          <p:cNvSpPr/>
          <p:nvPr/>
        </p:nvSpPr>
        <p:spPr>
          <a:xfrm>
            <a:off x="401902" y="4027110"/>
            <a:ext cx="317716" cy="463910"/>
          </a:xfrm>
          <a:prstGeom prst="rect">
            <a:avLst/>
          </a:prstGeom>
          <a:ln w="3175">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3300" spc="-330">
                <a:solidFill>
                  <a:srgbClr val="F3BE3C"/>
                </a:solidFill>
                <a:latin typeface="Dinmed"/>
                <a:ea typeface="Dinmed"/>
                <a:cs typeface="Dinmed"/>
                <a:sym typeface="Dinmed"/>
              </a:defRPr>
            </a:lvl1pPr>
          </a:lstStyle>
          <a:p>
            <a:r>
              <a:rPr sz="2546" dirty="0">
                <a:solidFill>
                  <a:schemeClr val="accent1">
                    <a:lumMod val="75000"/>
                  </a:schemeClr>
                </a:solidFill>
              </a:rPr>
              <a:t>0</a:t>
            </a:r>
            <a:r>
              <a:rPr lang="en-US" sz="2546" dirty="0">
                <a:solidFill>
                  <a:schemeClr val="accent1">
                    <a:lumMod val="75000"/>
                  </a:schemeClr>
                </a:solidFill>
              </a:rPr>
              <a:t>2</a:t>
            </a:r>
            <a:endParaRPr sz="2546" dirty="0">
              <a:solidFill>
                <a:schemeClr val="accent1">
                  <a:lumMod val="75000"/>
                </a:schemeClr>
              </a:solidFill>
            </a:endParaRPr>
          </a:p>
        </p:txBody>
      </p:sp>
      <p:pic>
        <p:nvPicPr>
          <p:cNvPr id="3" name="Picture 2">
            <a:extLst>
              <a:ext uri="{FF2B5EF4-FFF2-40B4-BE49-F238E27FC236}">
                <a16:creationId xmlns:a16="http://schemas.microsoft.com/office/drawing/2014/main" id="{EF3CBA68-448B-45D3-1C21-B85F87E20867}"/>
              </a:ext>
            </a:extLst>
          </p:cNvPr>
          <p:cNvPicPr>
            <a:picLocks noChangeAspect="1"/>
          </p:cNvPicPr>
          <p:nvPr/>
        </p:nvPicPr>
        <p:blipFill rotWithShape="1">
          <a:blip r:embed="rId3"/>
          <a:srcRect l="11198" t="5176" r="7552" b="13870"/>
          <a:stretch/>
        </p:blipFill>
        <p:spPr>
          <a:xfrm>
            <a:off x="1004324" y="1589508"/>
            <a:ext cx="1626292" cy="2341377"/>
          </a:xfrm>
          <a:prstGeom prst="rect">
            <a:avLst/>
          </a:prstGeom>
        </p:spPr>
      </p:pic>
      <p:pic>
        <p:nvPicPr>
          <p:cNvPr id="162" name="Picture 161" descr="A picture containing text, vector graphics, businesscard, envelope&#10;&#10;Description automatically generated">
            <a:extLst>
              <a:ext uri="{FF2B5EF4-FFF2-40B4-BE49-F238E27FC236}">
                <a16:creationId xmlns:a16="http://schemas.microsoft.com/office/drawing/2014/main" id="{17DC97A8-9062-5098-2A1C-3AC1F381D405}"/>
              </a:ext>
            </a:extLst>
          </p:cNvPr>
          <p:cNvPicPr>
            <a:picLocks noChangeAspect="1"/>
          </p:cNvPicPr>
          <p:nvPr/>
        </p:nvPicPr>
        <p:blipFill>
          <a:blip r:embed="rId4"/>
          <a:stretch>
            <a:fillRect/>
          </a:stretch>
        </p:blipFill>
        <p:spPr>
          <a:xfrm>
            <a:off x="617966" y="4540513"/>
            <a:ext cx="2399008" cy="2169657"/>
          </a:xfrm>
          <a:prstGeom prst="rect">
            <a:avLst/>
          </a:prstGeom>
        </p:spPr>
      </p:pic>
    </p:spTree>
    <p:extLst>
      <p:ext uri="{BB962C8B-B14F-4D97-AF65-F5344CB8AC3E}">
        <p14:creationId xmlns:p14="http://schemas.microsoft.com/office/powerpoint/2010/main" val="422586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576850-D44E-F99A-BBEA-507F95AFAB11}"/>
              </a:ext>
            </a:extLst>
          </p:cNvPr>
          <p:cNvSpPr txBox="1">
            <a:spLocks/>
          </p:cNvSpPr>
          <p:nvPr/>
        </p:nvSpPr>
        <p:spPr bwMode="auto">
          <a:xfrm>
            <a:off x="354402" y="198887"/>
            <a:ext cx="11705326"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Findings- </a:t>
            </a:r>
            <a:r>
              <a:rPr lang="en-GB" altLang="pt-PT" sz="2500" dirty="0">
                <a:solidFill>
                  <a:srgbClr val="00A6EB"/>
                </a:solidFill>
                <a:latin typeface="Arial" panose="020B0604020202020204" pitchFamily="34" charset="0"/>
                <a:cs typeface="Arial" panose="020B0604020202020204" pitchFamily="34" charset="0"/>
              </a:rPr>
              <a:t>Demographic Characteristics of the Respondents</a:t>
            </a:r>
          </a:p>
        </p:txBody>
      </p:sp>
      <p:graphicFrame>
        <p:nvGraphicFramePr>
          <p:cNvPr id="10" name="Table 9">
            <a:extLst>
              <a:ext uri="{FF2B5EF4-FFF2-40B4-BE49-F238E27FC236}">
                <a16:creationId xmlns:a16="http://schemas.microsoft.com/office/drawing/2014/main" id="{A8CA71B7-3F52-3CF8-21AA-C5A4947D1C2D}"/>
              </a:ext>
            </a:extLst>
          </p:cNvPr>
          <p:cNvGraphicFramePr>
            <a:graphicFrameLocks noGrp="1"/>
          </p:cNvGraphicFramePr>
          <p:nvPr/>
        </p:nvGraphicFramePr>
        <p:xfrm>
          <a:off x="836638" y="1150673"/>
          <a:ext cx="10518723" cy="5571070"/>
        </p:xfrm>
        <a:graphic>
          <a:graphicData uri="http://schemas.openxmlformats.org/drawingml/2006/table">
            <a:tbl>
              <a:tblPr firstRow="1" firstCol="1" bandRow="1">
                <a:noFill/>
                <a:tableStyleId>{5C22544A-7EE6-4342-B048-85BDC9FD1C3A}</a:tableStyleId>
              </a:tblPr>
              <a:tblGrid>
                <a:gridCol w="1387803">
                  <a:extLst>
                    <a:ext uri="{9D8B030D-6E8A-4147-A177-3AD203B41FA5}">
                      <a16:colId xmlns:a16="http://schemas.microsoft.com/office/drawing/2014/main" val="1901685586"/>
                    </a:ext>
                  </a:extLst>
                </a:gridCol>
                <a:gridCol w="1625953">
                  <a:extLst>
                    <a:ext uri="{9D8B030D-6E8A-4147-A177-3AD203B41FA5}">
                      <a16:colId xmlns:a16="http://schemas.microsoft.com/office/drawing/2014/main" val="498541707"/>
                    </a:ext>
                  </a:extLst>
                </a:gridCol>
                <a:gridCol w="1246116">
                  <a:extLst>
                    <a:ext uri="{9D8B030D-6E8A-4147-A177-3AD203B41FA5}">
                      <a16:colId xmlns:a16="http://schemas.microsoft.com/office/drawing/2014/main" val="1921599900"/>
                    </a:ext>
                  </a:extLst>
                </a:gridCol>
                <a:gridCol w="663640">
                  <a:extLst>
                    <a:ext uri="{9D8B030D-6E8A-4147-A177-3AD203B41FA5}">
                      <a16:colId xmlns:a16="http://schemas.microsoft.com/office/drawing/2014/main" val="3521891834"/>
                    </a:ext>
                  </a:extLst>
                </a:gridCol>
                <a:gridCol w="1712013">
                  <a:extLst>
                    <a:ext uri="{9D8B030D-6E8A-4147-A177-3AD203B41FA5}">
                      <a16:colId xmlns:a16="http://schemas.microsoft.com/office/drawing/2014/main" val="4092565991"/>
                    </a:ext>
                  </a:extLst>
                </a:gridCol>
                <a:gridCol w="1459118">
                  <a:extLst>
                    <a:ext uri="{9D8B030D-6E8A-4147-A177-3AD203B41FA5}">
                      <a16:colId xmlns:a16="http://schemas.microsoft.com/office/drawing/2014/main" val="3943604870"/>
                    </a:ext>
                  </a:extLst>
                </a:gridCol>
                <a:gridCol w="1066709">
                  <a:extLst>
                    <a:ext uri="{9D8B030D-6E8A-4147-A177-3AD203B41FA5}">
                      <a16:colId xmlns:a16="http://schemas.microsoft.com/office/drawing/2014/main" val="1999062491"/>
                    </a:ext>
                  </a:extLst>
                </a:gridCol>
                <a:gridCol w="403039">
                  <a:extLst>
                    <a:ext uri="{9D8B030D-6E8A-4147-A177-3AD203B41FA5}">
                      <a16:colId xmlns:a16="http://schemas.microsoft.com/office/drawing/2014/main" val="407169629"/>
                    </a:ext>
                  </a:extLst>
                </a:gridCol>
                <a:gridCol w="260601">
                  <a:extLst>
                    <a:ext uri="{9D8B030D-6E8A-4147-A177-3AD203B41FA5}">
                      <a16:colId xmlns:a16="http://schemas.microsoft.com/office/drawing/2014/main" val="3732697809"/>
                    </a:ext>
                  </a:extLst>
                </a:gridCol>
                <a:gridCol w="693731">
                  <a:extLst>
                    <a:ext uri="{9D8B030D-6E8A-4147-A177-3AD203B41FA5}">
                      <a16:colId xmlns:a16="http://schemas.microsoft.com/office/drawing/2014/main" val="1048528818"/>
                    </a:ext>
                  </a:extLst>
                </a:gridCol>
              </a:tblGrid>
              <a:tr h="505446">
                <a:tc gridSpan="2">
                  <a:txBody>
                    <a:bodyPr/>
                    <a:lstStyle/>
                    <a:p>
                      <a:pPr marL="609600" indent="-609600" algn="ctr" latinLnBrk="0">
                        <a:lnSpc>
                          <a:spcPct val="160000"/>
                        </a:lnSpc>
                      </a:pPr>
                      <a:r>
                        <a:rPr lang="en-US" sz="2200" b="1" cap="none" spc="30" dirty="0">
                          <a:solidFill>
                            <a:schemeClr val="tx1"/>
                          </a:solidFill>
                          <a:effectLst/>
                        </a:rPr>
                        <a:t>Characteristics</a:t>
                      </a:r>
                      <a:endParaRPr lang="en-KR" sz="2200" b="1" cap="none" spc="3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2380" marT="0" marB="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KR"/>
                    </a:p>
                  </a:txBody>
                  <a:tcPr/>
                </a:tc>
                <a:tc>
                  <a:txBody>
                    <a:bodyPr/>
                    <a:lstStyle/>
                    <a:p>
                      <a:pPr indent="127000" algn="ctr" latinLnBrk="0">
                        <a:lnSpc>
                          <a:spcPct val="160000"/>
                        </a:lnSpc>
                      </a:pPr>
                      <a:r>
                        <a:rPr lang="en-US" sz="2200" b="1" cap="none" spc="30">
                          <a:solidFill>
                            <a:schemeClr val="tx1"/>
                          </a:solidFill>
                          <a:effectLst/>
                        </a:rPr>
                        <a:t>Sample</a:t>
                      </a:r>
                      <a:endParaRPr lang="en-KR" sz="2200" b="1" cap="none" spc="3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238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indent="127000" algn="ctr" latinLnBrk="0">
                        <a:lnSpc>
                          <a:spcPct val="160000"/>
                        </a:lnSpc>
                      </a:pPr>
                      <a:r>
                        <a:rPr lang="en-US" sz="2200" b="1" cap="none" spc="30">
                          <a:solidFill>
                            <a:schemeClr val="tx1"/>
                          </a:solidFill>
                          <a:effectLst/>
                        </a:rPr>
                        <a:t>%</a:t>
                      </a:r>
                      <a:endParaRPr lang="en-KR" sz="2200" b="1" cap="none" spc="3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2380" marT="0" marB="0" anchor="ctr">
                    <a:lnL w="12700" cmpd="sng">
                      <a:noFill/>
                    </a:lnL>
                    <a:lnR w="12700" cmpd="sng">
                      <a:noFill/>
                    </a:lnR>
                    <a:lnT w="19050" cap="flat" cmpd="sng" algn="ctr">
                      <a:solidFill>
                        <a:schemeClr val="accent1"/>
                      </a:solidFill>
                      <a:prstDash val="solid"/>
                    </a:lnT>
                    <a:lnB w="38100" cmpd="sng">
                      <a:noFill/>
                    </a:lnB>
                    <a:noFill/>
                  </a:tcPr>
                </a:tc>
                <a:tc gridSpan="2">
                  <a:txBody>
                    <a:bodyPr/>
                    <a:lstStyle/>
                    <a:p>
                      <a:pPr indent="127000" algn="ctr" latinLnBrk="0">
                        <a:lnSpc>
                          <a:spcPct val="160000"/>
                        </a:lnSpc>
                      </a:pPr>
                      <a:r>
                        <a:rPr lang="en-US" sz="2200" b="1" cap="none" spc="30" dirty="0">
                          <a:solidFill>
                            <a:schemeClr val="tx1"/>
                          </a:solidFill>
                          <a:effectLst/>
                        </a:rPr>
                        <a:t>  Characteristics</a:t>
                      </a:r>
                      <a:endParaRPr lang="en-KR" sz="2200" b="1" cap="none" spc="3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2380" marT="0" marB="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KR"/>
                    </a:p>
                  </a:txBody>
                  <a:tcPr/>
                </a:tc>
                <a:tc gridSpan="2">
                  <a:txBody>
                    <a:bodyPr/>
                    <a:lstStyle/>
                    <a:p>
                      <a:pPr indent="-99060" algn="just" latinLnBrk="0">
                        <a:lnSpc>
                          <a:spcPct val="160000"/>
                        </a:lnSpc>
                      </a:pPr>
                      <a:r>
                        <a:rPr lang="en-US" sz="2200" b="1" cap="none" spc="30">
                          <a:solidFill>
                            <a:schemeClr val="tx1"/>
                          </a:solidFill>
                          <a:effectLst/>
                        </a:rPr>
                        <a:t>  Sample</a:t>
                      </a:r>
                      <a:endParaRPr lang="en-KR" sz="2200" b="1" cap="none" spc="3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2380" marT="0" marB="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KR"/>
                    </a:p>
                  </a:txBody>
                  <a:tcPr/>
                </a:tc>
                <a:tc gridSpan="2">
                  <a:txBody>
                    <a:bodyPr/>
                    <a:lstStyle/>
                    <a:p>
                      <a:pPr indent="127000" algn="just" latinLnBrk="0">
                        <a:lnSpc>
                          <a:spcPct val="160000"/>
                        </a:lnSpc>
                      </a:pPr>
                      <a:r>
                        <a:rPr lang="en-US" sz="2200" b="1" cap="none" spc="30">
                          <a:solidFill>
                            <a:schemeClr val="tx1"/>
                          </a:solidFill>
                          <a:effectLst/>
                        </a:rPr>
                        <a:t>   %</a:t>
                      </a:r>
                      <a:endParaRPr lang="en-KR" sz="2200" b="1" cap="none" spc="3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2380" marT="0" marB="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KR"/>
                    </a:p>
                  </a:txBody>
                  <a:tcPr/>
                </a:tc>
                <a:extLst>
                  <a:ext uri="{0D108BD9-81ED-4DB2-BD59-A6C34878D82A}">
                    <a16:rowId xmlns:a16="http://schemas.microsoft.com/office/drawing/2014/main" val="181924672"/>
                  </a:ext>
                </a:extLst>
              </a:tr>
              <a:tr h="787699">
                <a:tc>
                  <a:txBody>
                    <a:bodyPr/>
                    <a:lstStyle/>
                    <a:p>
                      <a:pPr indent="127000" algn="ctr" latinLnBrk="0">
                        <a:lnSpc>
                          <a:spcPct val="160000"/>
                        </a:lnSpc>
                      </a:pPr>
                      <a:r>
                        <a:rPr lang="en-US" sz="1600" b="1" cap="none" spc="0" dirty="0">
                          <a:solidFill>
                            <a:schemeClr val="tx1"/>
                          </a:solidFill>
                          <a:effectLst/>
                        </a:rPr>
                        <a:t>Gender</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indent="127000" algn="ctr" latinLnBrk="0">
                        <a:lnSpc>
                          <a:spcPct val="160000"/>
                        </a:lnSpc>
                      </a:pPr>
                      <a:r>
                        <a:rPr lang="en-US" sz="1600" cap="none" spc="0" dirty="0">
                          <a:solidFill>
                            <a:schemeClr val="tx1"/>
                          </a:solidFill>
                          <a:effectLst/>
                        </a:rPr>
                        <a:t>Female</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Male</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indent="7620" algn="ctr" latinLnBrk="0">
                        <a:lnSpc>
                          <a:spcPct val="160000"/>
                        </a:lnSpc>
                      </a:pPr>
                      <a:r>
                        <a:rPr lang="en-US" sz="1600" cap="none" spc="0">
                          <a:solidFill>
                            <a:schemeClr val="tx1"/>
                          </a:solidFill>
                          <a:effectLst/>
                        </a:rPr>
                        <a:t>110</a:t>
                      </a:r>
                      <a:endParaRPr lang="en-KR" sz="1600" cap="none" spc="0">
                        <a:solidFill>
                          <a:schemeClr val="tx1"/>
                        </a:solidFill>
                        <a:effectLst/>
                      </a:endParaRPr>
                    </a:p>
                    <a:p>
                      <a:pPr indent="7620" algn="ctr" latinLnBrk="0">
                        <a:lnSpc>
                          <a:spcPct val="160000"/>
                        </a:lnSpc>
                      </a:pPr>
                      <a:r>
                        <a:rPr lang="en-US" sz="1600" cap="none" spc="0">
                          <a:solidFill>
                            <a:schemeClr val="tx1"/>
                          </a:solidFill>
                          <a:effectLst/>
                        </a:rPr>
                        <a:t>107</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indent="7620" algn="ctr" latinLnBrk="0">
                        <a:lnSpc>
                          <a:spcPct val="160000"/>
                        </a:lnSpc>
                      </a:pPr>
                      <a:r>
                        <a:rPr lang="en-US" sz="1600" cap="none" spc="0">
                          <a:solidFill>
                            <a:schemeClr val="tx1"/>
                          </a:solidFill>
                          <a:effectLst/>
                        </a:rPr>
                        <a:t>50.1</a:t>
                      </a:r>
                      <a:endParaRPr lang="en-KR" sz="1600" cap="none" spc="0">
                        <a:solidFill>
                          <a:schemeClr val="tx1"/>
                        </a:solidFill>
                        <a:effectLst/>
                      </a:endParaRPr>
                    </a:p>
                    <a:p>
                      <a:pPr indent="7620" algn="ctr" latinLnBrk="0">
                        <a:lnSpc>
                          <a:spcPct val="160000"/>
                        </a:lnSpc>
                      </a:pPr>
                      <a:r>
                        <a:rPr lang="en-US" sz="1600" cap="none" spc="0">
                          <a:solidFill>
                            <a:schemeClr val="tx1"/>
                          </a:solidFill>
                          <a:effectLst/>
                        </a:rPr>
                        <a:t>49.9</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rowSpan="2">
                  <a:txBody>
                    <a:bodyPr/>
                    <a:lstStyle/>
                    <a:p>
                      <a:pPr indent="127000" algn="ctr" latinLnBrk="0">
                        <a:lnSpc>
                          <a:spcPct val="160000"/>
                        </a:lnSpc>
                      </a:pPr>
                      <a:r>
                        <a:rPr lang="en-US" sz="1600" b="1" cap="none" spc="0" dirty="0">
                          <a:solidFill>
                            <a:schemeClr val="tx1"/>
                          </a:solidFill>
                          <a:effectLst/>
                        </a:rPr>
                        <a:t>Marital</a:t>
                      </a:r>
                      <a:r>
                        <a:rPr lang="ko-KR" altLang="en-US" sz="1600" b="1" cap="none" spc="0" dirty="0">
                          <a:solidFill>
                            <a:schemeClr val="tx1"/>
                          </a:solidFill>
                          <a:effectLst/>
                        </a:rPr>
                        <a:t> </a:t>
                      </a:r>
                      <a:r>
                        <a:rPr lang="en-US" altLang="ko-KR" sz="1600" b="1" cap="none" spc="0" dirty="0">
                          <a:solidFill>
                            <a:schemeClr val="tx1"/>
                          </a:solidFill>
                          <a:effectLst/>
                        </a:rPr>
                        <a:t>s</a:t>
                      </a:r>
                      <a:r>
                        <a:rPr lang="en-US" sz="1600" b="1" cap="none" spc="0" dirty="0">
                          <a:solidFill>
                            <a:schemeClr val="tx1"/>
                          </a:solidFill>
                          <a:effectLst/>
                        </a:rPr>
                        <a:t>tatus</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12700" cmpd="sng">
                      <a:noFill/>
                      <a:prstDash val="solid"/>
                    </a:lnB>
                    <a:noFill/>
                  </a:tcPr>
                </a:tc>
                <a:tc rowSpan="2" gridSpan="2">
                  <a:txBody>
                    <a:bodyPr/>
                    <a:lstStyle/>
                    <a:p>
                      <a:pPr indent="127000" algn="ctr" latinLnBrk="0">
                        <a:lnSpc>
                          <a:spcPct val="160000"/>
                        </a:lnSpc>
                      </a:pPr>
                      <a:r>
                        <a:rPr lang="en-US" sz="1600" cap="none" spc="0" dirty="0">
                          <a:solidFill>
                            <a:schemeClr val="tx1"/>
                          </a:solidFill>
                          <a:effectLst/>
                        </a:rPr>
                        <a:t>Single</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Married</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12700" cmpd="sng">
                      <a:noFill/>
                      <a:prstDash val="solid"/>
                    </a:lnB>
                    <a:noFill/>
                  </a:tcPr>
                </a:tc>
                <a:tc rowSpan="2" hMerge="1">
                  <a:txBody>
                    <a:bodyPr/>
                    <a:lstStyle/>
                    <a:p>
                      <a:endParaRPr lang="en-KR"/>
                    </a:p>
                  </a:txBody>
                  <a:tcPr/>
                </a:tc>
                <a:tc rowSpan="2" gridSpan="2">
                  <a:txBody>
                    <a:bodyPr/>
                    <a:lstStyle/>
                    <a:p>
                      <a:pPr indent="127000" algn="ctr" latinLnBrk="0">
                        <a:lnSpc>
                          <a:spcPct val="160000"/>
                        </a:lnSpc>
                      </a:pPr>
                      <a:r>
                        <a:rPr lang="en-US" sz="1600" cap="none" spc="0">
                          <a:solidFill>
                            <a:schemeClr val="tx1"/>
                          </a:solidFill>
                          <a:effectLst/>
                        </a:rPr>
                        <a:t>212</a:t>
                      </a:r>
                      <a:endParaRPr lang="en-KR" sz="1600" cap="none" spc="0">
                        <a:solidFill>
                          <a:schemeClr val="tx1"/>
                        </a:solidFill>
                        <a:effectLst/>
                      </a:endParaRPr>
                    </a:p>
                    <a:p>
                      <a:pPr indent="127000" algn="ctr" latinLnBrk="0">
                        <a:lnSpc>
                          <a:spcPct val="160000"/>
                        </a:lnSpc>
                      </a:pPr>
                      <a:r>
                        <a:rPr lang="en-US" sz="1600" cap="none" spc="0">
                          <a:solidFill>
                            <a:schemeClr val="tx1"/>
                          </a:solidFill>
                          <a:effectLst/>
                        </a:rPr>
                        <a:t>5</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12700" cmpd="sng">
                      <a:noFill/>
                      <a:prstDash val="solid"/>
                    </a:lnB>
                    <a:noFill/>
                  </a:tcPr>
                </a:tc>
                <a:tc rowSpan="2" hMerge="1">
                  <a:txBody>
                    <a:bodyPr/>
                    <a:lstStyle/>
                    <a:p>
                      <a:endParaRPr lang="en-KR"/>
                    </a:p>
                  </a:txBody>
                  <a:tcPr/>
                </a:tc>
                <a:tc rowSpan="2">
                  <a:txBody>
                    <a:bodyPr/>
                    <a:lstStyle/>
                    <a:p>
                      <a:pPr indent="127000" algn="ctr" latinLnBrk="0">
                        <a:lnSpc>
                          <a:spcPct val="160000"/>
                        </a:lnSpc>
                      </a:pPr>
                      <a:r>
                        <a:rPr lang="en-US" sz="1600" cap="none" spc="0">
                          <a:solidFill>
                            <a:schemeClr val="tx1"/>
                          </a:solidFill>
                          <a:effectLst/>
                        </a:rPr>
                        <a:t>97.7</a:t>
                      </a:r>
                      <a:endParaRPr lang="en-KR" sz="1600" cap="none" spc="0">
                        <a:solidFill>
                          <a:schemeClr val="tx1"/>
                        </a:solidFill>
                        <a:effectLst/>
                      </a:endParaRPr>
                    </a:p>
                    <a:p>
                      <a:pPr indent="127000" algn="ctr" latinLnBrk="0">
                        <a:lnSpc>
                          <a:spcPct val="160000"/>
                        </a:lnSpc>
                      </a:pPr>
                      <a:r>
                        <a:rPr lang="en-US" sz="1600" cap="none" spc="0">
                          <a:solidFill>
                            <a:schemeClr val="tx1"/>
                          </a:solidFill>
                          <a:effectLst/>
                        </a:rPr>
                        <a:t>2.3</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94244577"/>
                  </a:ext>
                </a:extLst>
              </a:tr>
              <a:tr h="330143">
                <a:tc rowSpan="3">
                  <a:txBody>
                    <a:bodyPr/>
                    <a:lstStyle/>
                    <a:p>
                      <a:pPr indent="127000" algn="ctr" latinLnBrk="1">
                        <a:lnSpc>
                          <a:spcPct val="160000"/>
                        </a:lnSpc>
                      </a:pPr>
                      <a:r>
                        <a:rPr lang="en-US" sz="1600" b="1" cap="none" spc="0" dirty="0">
                          <a:solidFill>
                            <a:schemeClr val="tx1"/>
                          </a:solidFill>
                          <a:effectLst/>
                        </a:rPr>
                        <a:t>Occupation</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rowSpan="3">
                  <a:txBody>
                    <a:bodyPr/>
                    <a:lstStyle/>
                    <a:p>
                      <a:pPr indent="127000" algn="ctr" latinLnBrk="0">
                        <a:lnSpc>
                          <a:spcPct val="160000"/>
                        </a:lnSpc>
                      </a:pPr>
                      <a:r>
                        <a:rPr lang="en-US" sz="1600" cap="none" spc="0" dirty="0">
                          <a:solidFill>
                            <a:schemeClr val="tx1"/>
                          </a:solidFill>
                          <a:effectLst/>
                        </a:rPr>
                        <a:t>Student</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Homemaker</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Service worker</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Office worker</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Self employed</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Civil servant</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Professional</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rowSpan="3">
                  <a:txBody>
                    <a:bodyPr/>
                    <a:lstStyle/>
                    <a:p>
                      <a:pPr indent="7620" algn="ctr" latinLnBrk="1">
                        <a:lnSpc>
                          <a:spcPct val="160000"/>
                        </a:lnSpc>
                      </a:pPr>
                      <a:r>
                        <a:rPr lang="en-US" sz="1600" cap="none" spc="0" dirty="0">
                          <a:solidFill>
                            <a:schemeClr val="tx1"/>
                          </a:solidFill>
                          <a:effectLst/>
                        </a:rPr>
                        <a:t>163</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1</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12</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16</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12</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1</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12</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rowSpan="3">
                  <a:txBody>
                    <a:bodyPr/>
                    <a:lstStyle/>
                    <a:p>
                      <a:pPr indent="7620" algn="ctr" latinLnBrk="1">
                        <a:lnSpc>
                          <a:spcPct val="160000"/>
                        </a:lnSpc>
                      </a:pPr>
                      <a:r>
                        <a:rPr lang="en-US" sz="1600" cap="none" spc="0" dirty="0">
                          <a:solidFill>
                            <a:schemeClr val="tx1"/>
                          </a:solidFill>
                          <a:effectLst/>
                        </a:rPr>
                        <a:t>75.1</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.5</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5.5</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7.4</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5.5</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.5</a:t>
                      </a:r>
                      <a:endParaRPr lang="en-KR" sz="1600" cap="none" spc="0" dirty="0">
                        <a:solidFill>
                          <a:schemeClr val="tx1"/>
                        </a:solidFill>
                        <a:effectLst/>
                      </a:endParaRPr>
                    </a:p>
                    <a:p>
                      <a:pPr indent="7620" algn="ctr" latinLnBrk="1">
                        <a:lnSpc>
                          <a:spcPct val="160000"/>
                        </a:lnSpc>
                      </a:pPr>
                      <a:r>
                        <a:rPr lang="en-US" sz="1600" cap="none" spc="0" dirty="0">
                          <a:solidFill>
                            <a:schemeClr val="tx1"/>
                          </a:solidFill>
                          <a:effectLst/>
                        </a:rPr>
                        <a:t>5.5</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vMerge="1">
                  <a:txBody>
                    <a:bodyPr/>
                    <a:lstStyle/>
                    <a:p>
                      <a:endParaRPr lang="en-KR"/>
                    </a:p>
                  </a:txBody>
                  <a:tcPr/>
                </a:tc>
                <a:tc gridSpan="2" vMerge="1">
                  <a:txBody>
                    <a:bodyPr/>
                    <a:lstStyle/>
                    <a:p>
                      <a:endParaRPr lang="en-KR"/>
                    </a:p>
                  </a:txBody>
                  <a:tcPr/>
                </a:tc>
                <a:tc hMerge="1" vMerge="1">
                  <a:txBody>
                    <a:bodyPr/>
                    <a:lstStyle/>
                    <a:p>
                      <a:endParaRPr lang="en-KR"/>
                    </a:p>
                  </a:txBody>
                  <a:tcPr/>
                </a:tc>
                <a:tc gridSpan="2" vMerge="1">
                  <a:txBody>
                    <a:bodyPr/>
                    <a:lstStyle/>
                    <a:p>
                      <a:endParaRPr lang="en-KR"/>
                    </a:p>
                  </a:txBody>
                  <a:tcPr/>
                </a:tc>
                <a:tc hMerge="1" vMerge="1">
                  <a:txBody>
                    <a:bodyPr/>
                    <a:lstStyle/>
                    <a:p>
                      <a:endParaRPr lang="en-KR"/>
                    </a:p>
                  </a:txBody>
                  <a:tcPr/>
                </a:tc>
                <a:tc vMerge="1">
                  <a:txBody>
                    <a:bodyPr/>
                    <a:lstStyle/>
                    <a:p>
                      <a:endParaRPr lang="en-KR"/>
                    </a:p>
                  </a:txBody>
                  <a:tcPr/>
                </a:tc>
                <a:extLst>
                  <a:ext uri="{0D108BD9-81ED-4DB2-BD59-A6C34878D82A}">
                    <a16:rowId xmlns:a16="http://schemas.microsoft.com/office/drawing/2014/main" val="3915928547"/>
                  </a:ext>
                </a:extLst>
              </a:tr>
              <a:tr h="1976212">
                <a:tc vMerge="1">
                  <a:txBody>
                    <a:bodyPr/>
                    <a:lstStyle/>
                    <a:p>
                      <a:endParaRPr lang="en-KR"/>
                    </a:p>
                  </a:txBody>
                  <a:tcPr/>
                </a:tc>
                <a:tc vMerge="1">
                  <a:txBody>
                    <a:bodyPr/>
                    <a:lstStyle/>
                    <a:p>
                      <a:endParaRPr lang="en-KR"/>
                    </a:p>
                  </a:txBody>
                  <a:tcPr/>
                </a:tc>
                <a:tc vMerge="1">
                  <a:txBody>
                    <a:bodyPr/>
                    <a:lstStyle/>
                    <a:p>
                      <a:endParaRPr lang="en-KR"/>
                    </a:p>
                  </a:txBody>
                  <a:tcPr/>
                </a:tc>
                <a:tc vMerge="1">
                  <a:txBody>
                    <a:bodyPr/>
                    <a:lstStyle/>
                    <a:p>
                      <a:endParaRPr lang="en-KR"/>
                    </a:p>
                  </a:txBody>
                  <a:tcPr/>
                </a:tc>
                <a:tc>
                  <a:txBody>
                    <a:bodyPr/>
                    <a:lstStyle/>
                    <a:p>
                      <a:pPr indent="127000" algn="ctr" latinLnBrk="0">
                        <a:lnSpc>
                          <a:spcPct val="160000"/>
                        </a:lnSpc>
                        <a:spcBef>
                          <a:spcPts val="500"/>
                        </a:spcBef>
                        <a:spcAft>
                          <a:spcPts val="500"/>
                        </a:spcAft>
                      </a:pPr>
                      <a:r>
                        <a:rPr lang="en-US" sz="1600" b="1" cap="none" spc="0" dirty="0">
                          <a:solidFill>
                            <a:schemeClr val="tx1"/>
                          </a:solidFill>
                          <a:effectLst/>
                        </a:rPr>
                        <a:t>Education</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gridSpan="2">
                  <a:txBody>
                    <a:bodyPr/>
                    <a:lstStyle/>
                    <a:p>
                      <a:pPr indent="127000" algn="ctr" latinLnBrk="0">
                        <a:lnSpc>
                          <a:spcPct val="160000"/>
                        </a:lnSpc>
                      </a:pPr>
                      <a:r>
                        <a:rPr lang="en-US" sz="1600" cap="none" spc="0" dirty="0">
                          <a:solidFill>
                            <a:schemeClr val="tx1"/>
                          </a:solidFill>
                          <a:effectLst/>
                        </a:rPr>
                        <a:t>High school or less</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Highschool diploma</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Some college, no degree</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University</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Graduate School</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hMerge="1">
                  <a:txBody>
                    <a:bodyPr/>
                    <a:lstStyle/>
                    <a:p>
                      <a:endParaRPr lang="en-KR"/>
                    </a:p>
                  </a:txBody>
                  <a:tcPr/>
                </a:tc>
                <a:tc gridSpan="2">
                  <a:txBody>
                    <a:bodyPr/>
                    <a:lstStyle/>
                    <a:p>
                      <a:pPr indent="7620" algn="ctr" latinLnBrk="1">
                        <a:lnSpc>
                          <a:spcPct val="160000"/>
                        </a:lnSpc>
                      </a:pPr>
                      <a:r>
                        <a:rPr lang="en-US" sz="1600" cap="none" spc="0">
                          <a:solidFill>
                            <a:schemeClr val="tx1"/>
                          </a:solidFill>
                          <a:effectLst/>
                        </a:rPr>
                        <a:t>44</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67</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35</a:t>
                      </a:r>
                      <a:endParaRPr lang="en-KR" sz="1600" cap="none" spc="0">
                        <a:solidFill>
                          <a:schemeClr val="tx1"/>
                        </a:solidFill>
                        <a:effectLst/>
                      </a:endParaRPr>
                    </a:p>
                    <a:p>
                      <a:pPr indent="7620" algn="ctr" latinLnBrk="0">
                        <a:lnSpc>
                          <a:spcPct val="160000"/>
                        </a:lnSpc>
                      </a:pPr>
                      <a:r>
                        <a:rPr lang="en-US" sz="1600" cap="none" spc="0">
                          <a:solidFill>
                            <a:schemeClr val="tx1"/>
                          </a:solidFill>
                          <a:effectLst/>
                        </a:rPr>
                        <a:t>66</a:t>
                      </a:r>
                      <a:endParaRPr lang="en-KR" sz="1600" cap="none" spc="0">
                        <a:solidFill>
                          <a:schemeClr val="tx1"/>
                        </a:solidFill>
                        <a:effectLst/>
                      </a:endParaRPr>
                    </a:p>
                    <a:p>
                      <a:pPr indent="6985" algn="ctr" latinLnBrk="0">
                        <a:lnSpc>
                          <a:spcPct val="160000"/>
                        </a:lnSpc>
                      </a:pPr>
                      <a:r>
                        <a:rPr lang="en-US" sz="1600" cap="none" spc="0">
                          <a:solidFill>
                            <a:schemeClr val="tx1"/>
                          </a:solidFill>
                          <a:effectLst/>
                        </a:rPr>
                        <a:t>5</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hMerge="1">
                  <a:txBody>
                    <a:bodyPr/>
                    <a:lstStyle/>
                    <a:p>
                      <a:endParaRPr lang="en-KR"/>
                    </a:p>
                  </a:txBody>
                  <a:tcPr/>
                </a:tc>
                <a:tc>
                  <a:txBody>
                    <a:bodyPr/>
                    <a:lstStyle/>
                    <a:p>
                      <a:pPr indent="7620" algn="ctr" latinLnBrk="1">
                        <a:lnSpc>
                          <a:spcPct val="160000"/>
                        </a:lnSpc>
                      </a:pPr>
                      <a:r>
                        <a:rPr lang="en-US" sz="1600" cap="none" spc="0">
                          <a:solidFill>
                            <a:schemeClr val="tx1"/>
                          </a:solidFill>
                          <a:effectLst/>
                        </a:rPr>
                        <a:t>20.3</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30.9</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16.1</a:t>
                      </a:r>
                      <a:endParaRPr lang="en-KR" sz="1600" cap="none" spc="0">
                        <a:solidFill>
                          <a:schemeClr val="tx1"/>
                        </a:solidFill>
                        <a:effectLst/>
                      </a:endParaRPr>
                    </a:p>
                    <a:p>
                      <a:pPr indent="7620" algn="ctr" latinLnBrk="0">
                        <a:lnSpc>
                          <a:spcPct val="160000"/>
                        </a:lnSpc>
                      </a:pPr>
                      <a:r>
                        <a:rPr lang="en-US" sz="1600" cap="none" spc="0">
                          <a:solidFill>
                            <a:schemeClr val="tx1"/>
                          </a:solidFill>
                          <a:effectLst/>
                        </a:rPr>
                        <a:t>30.4</a:t>
                      </a:r>
                      <a:endParaRPr lang="en-KR" sz="1600" cap="none" spc="0">
                        <a:solidFill>
                          <a:schemeClr val="tx1"/>
                        </a:solidFill>
                        <a:effectLst/>
                      </a:endParaRPr>
                    </a:p>
                    <a:p>
                      <a:pPr indent="6985" algn="ctr" latinLnBrk="0">
                        <a:lnSpc>
                          <a:spcPct val="160000"/>
                        </a:lnSpc>
                      </a:pPr>
                      <a:r>
                        <a:rPr lang="en-US" sz="1600" cap="none" spc="0">
                          <a:solidFill>
                            <a:schemeClr val="tx1"/>
                          </a:solidFill>
                          <a:effectLst/>
                        </a:rPr>
                        <a:t>2.3</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350727082"/>
                  </a:ext>
                </a:extLst>
              </a:tr>
              <a:tr h="1580041">
                <a:tc vMerge="1">
                  <a:txBody>
                    <a:bodyPr/>
                    <a:lstStyle/>
                    <a:p>
                      <a:endParaRPr lang="en-KR"/>
                    </a:p>
                  </a:txBody>
                  <a:tcPr/>
                </a:tc>
                <a:tc vMerge="1">
                  <a:txBody>
                    <a:bodyPr/>
                    <a:lstStyle/>
                    <a:p>
                      <a:endParaRPr lang="en-KR"/>
                    </a:p>
                  </a:txBody>
                  <a:tcPr/>
                </a:tc>
                <a:tc vMerge="1">
                  <a:txBody>
                    <a:bodyPr/>
                    <a:lstStyle/>
                    <a:p>
                      <a:endParaRPr lang="en-KR"/>
                    </a:p>
                  </a:txBody>
                  <a:tcPr/>
                </a:tc>
                <a:tc vMerge="1">
                  <a:txBody>
                    <a:bodyPr/>
                    <a:lstStyle/>
                    <a:p>
                      <a:endParaRPr lang="en-KR"/>
                    </a:p>
                  </a:txBody>
                  <a:tcPr/>
                </a:tc>
                <a:tc>
                  <a:txBody>
                    <a:bodyPr/>
                    <a:lstStyle/>
                    <a:p>
                      <a:pPr indent="127000" algn="ctr" latinLnBrk="1">
                        <a:lnSpc>
                          <a:spcPct val="160000"/>
                        </a:lnSpc>
                      </a:pPr>
                      <a:r>
                        <a:rPr lang="en-US" sz="1600" b="1" cap="none" spc="0" dirty="0">
                          <a:solidFill>
                            <a:schemeClr val="tx1"/>
                          </a:solidFill>
                          <a:effectLst/>
                        </a:rPr>
                        <a:t>Age</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gridSpan="2">
                  <a:txBody>
                    <a:bodyPr/>
                    <a:lstStyle/>
                    <a:p>
                      <a:pPr indent="127000" algn="ctr" latinLnBrk="0">
                        <a:lnSpc>
                          <a:spcPct val="160000"/>
                        </a:lnSpc>
                      </a:pPr>
                      <a:r>
                        <a:rPr lang="en-US" sz="1600" cap="none" spc="0" dirty="0">
                          <a:solidFill>
                            <a:schemeClr val="tx1"/>
                          </a:solidFill>
                          <a:effectLst/>
                        </a:rPr>
                        <a:t>Less than 18 years</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18 ~ 29</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30 ~ 39</a:t>
                      </a:r>
                      <a:endParaRPr lang="en-KR" sz="1600" cap="none" spc="0" dirty="0">
                        <a:solidFill>
                          <a:schemeClr val="tx1"/>
                        </a:solidFill>
                        <a:effectLst/>
                      </a:endParaRPr>
                    </a:p>
                    <a:p>
                      <a:pPr indent="127000" algn="ctr" latinLnBrk="0">
                        <a:lnSpc>
                          <a:spcPct val="160000"/>
                        </a:lnSpc>
                      </a:pPr>
                      <a:r>
                        <a:rPr lang="en-US" sz="1600" cap="none" spc="0" dirty="0">
                          <a:solidFill>
                            <a:schemeClr val="tx1"/>
                          </a:solidFill>
                          <a:effectLst/>
                        </a:rPr>
                        <a:t>Over 40 years</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hMerge="1">
                  <a:txBody>
                    <a:bodyPr/>
                    <a:lstStyle/>
                    <a:p>
                      <a:endParaRPr lang="en-KR"/>
                    </a:p>
                  </a:txBody>
                  <a:tcPr/>
                </a:tc>
                <a:tc gridSpan="2">
                  <a:txBody>
                    <a:bodyPr/>
                    <a:lstStyle/>
                    <a:p>
                      <a:pPr indent="7620" algn="ctr" latinLnBrk="1">
                        <a:lnSpc>
                          <a:spcPct val="160000"/>
                        </a:lnSpc>
                      </a:pPr>
                      <a:r>
                        <a:rPr lang="en-US" sz="1600" cap="none" spc="0">
                          <a:solidFill>
                            <a:schemeClr val="tx1"/>
                          </a:solidFill>
                          <a:effectLst/>
                        </a:rPr>
                        <a:t>57</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143</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16</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1</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hMerge="1">
                  <a:txBody>
                    <a:bodyPr/>
                    <a:lstStyle/>
                    <a:p>
                      <a:endParaRPr lang="en-KR"/>
                    </a:p>
                  </a:txBody>
                  <a:tcPr/>
                </a:tc>
                <a:tc>
                  <a:txBody>
                    <a:bodyPr/>
                    <a:lstStyle/>
                    <a:p>
                      <a:pPr indent="7620" algn="ctr" latinLnBrk="1">
                        <a:lnSpc>
                          <a:spcPct val="160000"/>
                        </a:lnSpc>
                      </a:pPr>
                      <a:r>
                        <a:rPr lang="en-US" sz="1600" cap="none" spc="0">
                          <a:solidFill>
                            <a:schemeClr val="tx1"/>
                          </a:solidFill>
                          <a:effectLst/>
                        </a:rPr>
                        <a:t>26.3</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65.9</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7.4</a:t>
                      </a:r>
                      <a:endParaRPr lang="en-KR" sz="1600" cap="none" spc="0">
                        <a:solidFill>
                          <a:schemeClr val="tx1"/>
                        </a:solidFill>
                        <a:effectLst/>
                      </a:endParaRPr>
                    </a:p>
                    <a:p>
                      <a:pPr indent="7620" algn="ctr" latinLnBrk="1">
                        <a:lnSpc>
                          <a:spcPct val="160000"/>
                        </a:lnSpc>
                      </a:pPr>
                      <a:r>
                        <a:rPr lang="en-US" sz="1600" cap="none" spc="0">
                          <a:solidFill>
                            <a:schemeClr val="tx1"/>
                          </a:solidFill>
                          <a:effectLst/>
                        </a:rPr>
                        <a:t>.5</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61902" marR="14101"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980517806"/>
                  </a:ext>
                </a:extLst>
              </a:tr>
              <a:tr h="391529">
                <a:tc>
                  <a:txBody>
                    <a:bodyPr/>
                    <a:lstStyle/>
                    <a:p>
                      <a:pPr indent="127000" algn="ctr" latinLnBrk="0">
                        <a:lnSpc>
                          <a:spcPct val="160000"/>
                        </a:lnSpc>
                      </a:pPr>
                      <a:r>
                        <a:rPr lang="en-US" sz="1600" b="1" cap="none" spc="0" dirty="0">
                          <a:solidFill>
                            <a:schemeClr val="tx1"/>
                          </a:solidFill>
                          <a:effectLst/>
                        </a:rPr>
                        <a:t>Total</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127000" algn="ctr" latinLnBrk="0">
                        <a:lnSpc>
                          <a:spcPct val="160000"/>
                        </a:lnSpc>
                      </a:pPr>
                      <a:r>
                        <a:rPr lang="en-US" sz="1600" cap="none" spc="0">
                          <a:solidFill>
                            <a:schemeClr val="tx1"/>
                          </a:solidFill>
                          <a:effectLst/>
                        </a:rPr>
                        <a:t> </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127000" algn="ctr" latinLnBrk="0">
                        <a:lnSpc>
                          <a:spcPct val="160000"/>
                        </a:lnSpc>
                      </a:pPr>
                      <a:r>
                        <a:rPr lang="en-US" sz="1600" cap="none" spc="0">
                          <a:solidFill>
                            <a:schemeClr val="tx1"/>
                          </a:solidFill>
                          <a:effectLst/>
                        </a:rPr>
                        <a:t>217</a:t>
                      </a:r>
                      <a:endParaRPr lang="en-KR" sz="1600" cap="none" spc="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127000" algn="ctr" latinLnBrk="0">
                        <a:lnSpc>
                          <a:spcPct val="160000"/>
                        </a:lnSpc>
                      </a:pPr>
                      <a:r>
                        <a:rPr lang="en-US" sz="1600" cap="none" spc="0" dirty="0">
                          <a:solidFill>
                            <a:schemeClr val="tx1"/>
                          </a:solidFill>
                          <a:effectLst/>
                        </a:rPr>
                        <a:t>100</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127000" algn="ctr" latinLnBrk="0">
                        <a:lnSpc>
                          <a:spcPct val="160000"/>
                        </a:lnSpc>
                      </a:pPr>
                      <a:r>
                        <a:rPr lang="en-US" sz="1600" b="1" cap="none" spc="0" dirty="0">
                          <a:solidFill>
                            <a:schemeClr val="tx1"/>
                          </a:solidFill>
                          <a:effectLst/>
                        </a:rPr>
                        <a:t>Total</a:t>
                      </a:r>
                      <a:endParaRPr lang="en-KR" sz="1600" b="1"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indent="127000" algn="ctr" latinLnBrk="0">
                        <a:lnSpc>
                          <a:spcPct val="160000"/>
                        </a:lnSpc>
                      </a:pPr>
                      <a:r>
                        <a:rPr lang="en-US" sz="1600" cap="none" spc="0" dirty="0">
                          <a:solidFill>
                            <a:schemeClr val="tx1"/>
                          </a:solidFill>
                          <a:effectLst/>
                        </a:rPr>
                        <a:t> </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KR"/>
                    </a:p>
                  </a:txBody>
                  <a:tcPr/>
                </a:tc>
                <a:tc gridSpan="2">
                  <a:txBody>
                    <a:bodyPr/>
                    <a:lstStyle/>
                    <a:p>
                      <a:pPr indent="127000" algn="ctr" latinLnBrk="0">
                        <a:lnSpc>
                          <a:spcPct val="160000"/>
                        </a:lnSpc>
                      </a:pPr>
                      <a:r>
                        <a:rPr lang="en-US" sz="1600" cap="none" spc="0" dirty="0">
                          <a:solidFill>
                            <a:schemeClr val="tx1"/>
                          </a:solidFill>
                          <a:effectLst/>
                        </a:rPr>
                        <a:t>217</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KR"/>
                    </a:p>
                  </a:txBody>
                  <a:tcPr/>
                </a:tc>
                <a:tc>
                  <a:txBody>
                    <a:bodyPr/>
                    <a:lstStyle/>
                    <a:p>
                      <a:pPr indent="127000" algn="ctr" latinLnBrk="0">
                        <a:lnSpc>
                          <a:spcPct val="160000"/>
                        </a:lnSpc>
                      </a:pPr>
                      <a:r>
                        <a:rPr lang="en-US" sz="1600" cap="none" spc="0" dirty="0">
                          <a:solidFill>
                            <a:schemeClr val="tx1"/>
                          </a:solidFill>
                          <a:effectLst/>
                        </a:rPr>
                        <a:t>100</a:t>
                      </a:r>
                      <a:endParaRPr lang="en-KR" sz="1600" cap="none" spc="0" dirty="0">
                        <a:solidFill>
                          <a:schemeClr val="tx1"/>
                        </a:solidFill>
                        <a:effectLst/>
                        <a:latin typeface="Gulim" panose="020B0600000101010101" pitchFamily="34" charset="-127"/>
                        <a:ea typeface="Gulim" panose="020B0600000101010101" pitchFamily="34" charset="-127"/>
                        <a:cs typeface="Gulim" panose="020B0600000101010101" pitchFamily="34" charset="-127"/>
                      </a:endParaRPr>
                    </a:p>
                  </a:txBody>
                  <a:tcPr marL="0" marR="14101" marT="0"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81938329"/>
                  </a:ext>
                </a:extLst>
              </a:tr>
            </a:tbl>
          </a:graphicData>
        </a:graphic>
      </p:graphicFrame>
    </p:spTree>
    <p:extLst>
      <p:ext uri="{BB962C8B-B14F-4D97-AF65-F5344CB8AC3E}">
        <p14:creationId xmlns:p14="http://schemas.microsoft.com/office/powerpoint/2010/main" val="257255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E8F6-C39B-BE36-CB91-6D7A88F6A218}"/>
              </a:ext>
            </a:extLst>
          </p:cNvPr>
          <p:cNvPicPr>
            <a:picLocks noChangeAspect="1"/>
          </p:cNvPicPr>
          <p:nvPr/>
        </p:nvPicPr>
        <p:blipFill>
          <a:blip r:embed="rId2"/>
          <a:stretch>
            <a:fillRect/>
          </a:stretch>
        </p:blipFill>
        <p:spPr>
          <a:xfrm>
            <a:off x="728879" y="716135"/>
            <a:ext cx="10734242" cy="6017893"/>
          </a:xfrm>
          <a:prstGeom prst="rect">
            <a:avLst/>
          </a:prstGeom>
        </p:spPr>
      </p:pic>
      <p:sp>
        <p:nvSpPr>
          <p:cNvPr id="6" name="Rectangle 5">
            <a:extLst>
              <a:ext uri="{FF2B5EF4-FFF2-40B4-BE49-F238E27FC236}">
                <a16:creationId xmlns:a16="http://schemas.microsoft.com/office/drawing/2014/main" id="{0A38162F-3D0C-EAA0-8FE4-B4BAA99999B8}"/>
              </a:ext>
            </a:extLst>
          </p:cNvPr>
          <p:cNvSpPr/>
          <p:nvPr/>
        </p:nvSpPr>
        <p:spPr>
          <a:xfrm>
            <a:off x="6096000" y="6009507"/>
            <a:ext cx="3935837" cy="461665"/>
          </a:xfrm>
          <a:prstGeom prst="rect">
            <a:avLst/>
          </a:prstGeom>
        </p:spPr>
        <p:txBody>
          <a:bodyPr wrap="square">
            <a:spAutoFit/>
          </a:bodyPr>
          <a:lstStyle/>
          <a:p>
            <a:r>
              <a:rPr lang="en-KR" sz="1200" b="1" dirty="0">
                <a:latin typeface="Times New Roman" panose="02020603050405020304" pitchFamily="18" charset="0"/>
                <a:ea typeface="Times New Roman" panose="02020603050405020304" pitchFamily="18" charset="0"/>
              </a:rPr>
              <a:t>Notes</a:t>
            </a:r>
            <a:r>
              <a:rPr lang="en-KR" sz="1200" dirty="0">
                <a:latin typeface="Times New Roman" panose="02020603050405020304" pitchFamily="18" charset="0"/>
                <a:ea typeface="Times New Roman" panose="02020603050405020304" pitchFamily="18" charset="0"/>
              </a:rPr>
              <a:t>: * </a:t>
            </a:r>
            <a:r>
              <a:rPr lang="en-KR" sz="1200" i="1" dirty="0">
                <a:latin typeface="Times New Roman" panose="02020603050405020304" pitchFamily="18" charset="0"/>
                <a:ea typeface="Times New Roman" panose="02020603050405020304" pitchFamily="18" charset="0"/>
              </a:rPr>
              <a:t>p </a:t>
            </a:r>
            <a:r>
              <a:rPr lang="en-KR" sz="1200" dirty="0">
                <a:latin typeface="Times New Roman" panose="02020603050405020304" pitchFamily="18" charset="0"/>
                <a:ea typeface="Times New Roman" panose="02020603050405020304" pitchFamily="18" charset="0"/>
              </a:rPr>
              <a:t>&lt; 0.05, ** </a:t>
            </a:r>
            <a:r>
              <a:rPr lang="en-KR" sz="1200" i="1" dirty="0">
                <a:latin typeface="Times New Roman" panose="02020603050405020304" pitchFamily="18" charset="0"/>
                <a:ea typeface="Times New Roman" panose="02020603050405020304" pitchFamily="18" charset="0"/>
              </a:rPr>
              <a:t>p </a:t>
            </a:r>
            <a:r>
              <a:rPr lang="en-KR" sz="1200" dirty="0">
                <a:latin typeface="Times New Roman" panose="02020603050405020304" pitchFamily="18" charset="0"/>
                <a:ea typeface="Times New Roman" panose="02020603050405020304" pitchFamily="18" charset="0"/>
              </a:rPr>
              <a:t>&lt; 0.01, *** </a:t>
            </a:r>
            <a:r>
              <a:rPr lang="en-KR" sz="1200" i="1" dirty="0">
                <a:latin typeface="Times New Roman" panose="02020603050405020304" pitchFamily="18" charset="0"/>
                <a:ea typeface="Times New Roman" panose="02020603050405020304" pitchFamily="18" charset="0"/>
              </a:rPr>
              <a:t>p </a:t>
            </a:r>
            <a:r>
              <a:rPr lang="en-KR" sz="1200" dirty="0">
                <a:latin typeface="Times New Roman" panose="02020603050405020304" pitchFamily="18" charset="0"/>
                <a:ea typeface="Times New Roman" panose="02020603050405020304" pitchFamily="18" charset="0"/>
              </a:rPr>
              <a:t>&lt; 0.001 </a:t>
            </a:r>
          </a:p>
          <a:p>
            <a:r>
              <a:rPr lang="en-GB" sz="1200" dirty="0">
                <a:latin typeface="Times New Roman" panose="02020603050405020304" pitchFamily="18" charset="0"/>
                <a:ea typeface="Times New Roman" panose="02020603050405020304" pitchFamily="18" charset="0"/>
              </a:rPr>
              <a:t>Dotted lines indicate insignificant paths</a:t>
            </a:r>
            <a:endParaRPr lang="en-KR" sz="1200" dirty="0">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65B7E8AE-1B3E-1B4D-00E4-A67A3DB4F767}"/>
              </a:ext>
            </a:extLst>
          </p:cNvPr>
          <p:cNvSpPr txBox="1">
            <a:spLocks/>
          </p:cNvSpPr>
          <p:nvPr/>
        </p:nvSpPr>
        <p:spPr>
          <a:xfrm>
            <a:off x="308225" y="39305"/>
            <a:ext cx="11575549" cy="789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pt-PT" sz="3200" b="1" dirty="0">
                <a:solidFill>
                  <a:srgbClr val="00B0F0"/>
                </a:solidFill>
                <a:latin typeface="Arial" panose="020B0604020202020204" pitchFamily="34" charset="0"/>
                <a:cs typeface="Arial" panose="020B0604020202020204" pitchFamily="34" charset="0"/>
              </a:rPr>
              <a:t>Findings</a:t>
            </a:r>
            <a:r>
              <a:rPr lang="en-GB" altLang="pt-PT" sz="2500" b="1" dirty="0">
                <a:solidFill>
                  <a:srgbClr val="00B0F0"/>
                </a:solidFill>
                <a:latin typeface="Arial" panose="020B0604020202020204" pitchFamily="34" charset="0"/>
                <a:cs typeface="Arial" panose="020B0604020202020204" pitchFamily="34" charset="0"/>
              </a:rPr>
              <a:t>- </a:t>
            </a:r>
            <a:r>
              <a:rPr lang="en-KR" sz="2500" dirty="0">
                <a:solidFill>
                  <a:srgbClr val="00B0F0"/>
                </a:solidFill>
                <a:latin typeface="Arial" panose="020B0604020202020204" pitchFamily="34" charset="0"/>
                <a:ea typeface="Times New Roman" panose="02020603050405020304" pitchFamily="18" charset="0"/>
                <a:cs typeface="Arial" panose="020B0604020202020204" pitchFamily="34" charset="0"/>
              </a:rPr>
              <a:t>Structural Model and Path Coefficients</a:t>
            </a:r>
            <a:endParaRPr lang="en-KR" sz="25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21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1">
            <a:extLst>
              <a:ext uri="{FF2B5EF4-FFF2-40B4-BE49-F238E27FC236}">
                <a16:creationId xmlns:a16="http://schemas.microsoft.com/office/drawing/2014/main" id="{6F3B32D6-4FFD-1B71-95E8-6ACBFB2DB614}"/>
              </a:ext>
            </a:extLst>
          </p:cNvPr>
          <p:cNvSpPr txBox="1">
            <a:spLocks/>
          </p:cNvSpPr>
          <p:nvPr/>
        </p:nvSpPr>
        <p:spPr bwMode="auto">
          <a:xfrm>
            <a:off x="354402" y="358236"/>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Limitations and Conclusion</a:t>
            </a:r>
          </a:p>
        </p:txBody>
      </p:sp>
      <p:graphicFrame>
        <p:nvGraphicFramePr>
          <p:cNvPr id="2" name="Diagram 1">
            <a:extLst>
              <a:ext uri="{FF2B5EF4-FFF2-40B4-BE49-F238E27FC236}">
                <a16:creationId xmlns:a16="http://schemas.microsoft.com/office/drawing/2014/main" id="{B6316986-7232-C6F6-5146-3A733C7925A9}"/>
              </a:ext>
            </a:extLst>
          </p:cNvPr>
          <p:cNvGraphicFramePr/>
          <p:nvPr>
            <p:extLst>
              <p:ext uri="{D42A27DB-BD31-4B8C-83A1-F6EECF244321}">
                <p14:modId xmlns:p14="http://schemas.microsoft.com/office/powerpoint/2010/main" val="2066367482"/>
              </p:ext>
            </p:extLst>
          </p:nvPr>
        </p:nvGraphicFramePr>
        <p:xfrm>
          <a:off x="645713" y="1720716"/>
          <a:ext cx="9926128" cy="403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Graphical user interface, application, Teams&#10;&#10;Description automatically generated">
            <a:extLst>
              <a:ext uri="{FF2B5EF4-FFF2-40B4-BE49-F238E27FC236}">
                <a16:creationId xmlns:a16="http://schemas.microsoft.com/office/drawing/2014/main" id="{C2CB01EF-4866-DC60-BD82-1B6E4A6112FC}"/>
              </a:ext>
            </a:extLst>
          </p:cNvPr>
          <p:cNvPicPr>
            <a:picLocks noChangeAspect="1"/>
          </p:cNvPicPr>
          <p:nvPr/>
        </p:nvPicPr>
        <p:blipFill rotWithShape="1">
          <a:blip r:embed="rId8"/>
          <a:srcRect l="51119" r="1" b="1"/>
          <a:stretch/>
        </p:blipFill>
        <p:spPr>
          <a:xfrm>
            <a:off x="5768631" y="321732"/>
            <a:ext cx="6101640" cy="6428691"/>
          </a:xfrm>
          <a:prstGeom prst="rect">
            <a:avLst/>
          </a:prstGeom>
        </p:spPr>
      </p:pic>
      <p:sp>
        <p:nvSpPr>
          <p:cNvPr id="6" name="Oval 5">
            <a:extLst>
              <a:ext uri="{FF2B5EF4-FFF2-40B4-BE49-F238E27FC236}">
                <a16:creationId xmlns:a16="http://schemas.microsoft.com/office/drawing/2014/main" id="{34FE4B44-A346-9CB4-5C6D-8978FF51C81D}"/>
              </a:ext>
            </a:extLst>
          </p:cNvPr>
          <p:cNvSpPr/>
          <p:nvPr/>
        </p:nvSpPr>
        <p:spPr>
          <a:xfrm>
            <a:off x="6096000" y="1853360"/>
            <a:ext cx="1577009" cy="583095"/>
          </a:xfrm>
          <a:prstGeom prst="ellipse">
            <a:avLst/>
          </a:prstGeom>
          <a:solidFill>
            <a:schemeClr val="lt1">
              <a:alpha val="0"/>
            </a:schemeClr>
          </a:solidFill>
          <a:ln w="412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KR" dirty="0"/>
          </a:p>
        </p:txBody>
      </p:sp>
      <p:sp>
        <p:nvSpPr>
          <p:cNvPr id="7" name="Oval 6">
            <a:extLst>
              <a:ext uri="{FF2B5EF4-FFF2-40B4-BE49-F238E27FC236}">
                <a16:creationId xmlns:a16="http://schemas.microsoft.com/office/drawing/2014/main" id="{55D906B2-E44E-FBC2-EFDF-188006C755D9}"/>
              </a:ext>
            </a:extLst>
          </p:cNvPr>
          <p:cNvSpPr/>
          <p:nvPr/>
        </p:nvSpPr>
        <p:spPr>
          <a:xfrm>
            <a:off x="6095999" y="3739297"/>
            <a:ext cx="1577009" cy="583095"/>
          </a:xfrm>
          <a:prstGeom prst="ellipse">
            <a:avLst/>
          </a:prstGeom>
          <a:solidFill>
            <a:schemeClr val="lt1">
              <a:alpha val="0"/>
            </a:schemeClr>
          </a:solidFill>
          <a:ln w="412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KR" dirty="0"/>
          </a:p>
        </p:txBody>
      </p:sp>
      <p:sp>
        <p:nvSpPr>
          <p:cNvPr id="8" name="Oval 7">
            <a:extLst>
              <a:ext uri="{FF2B5EF4-FFF2-40B4-BE49-F238E27FC236}">
                <a16:creationId xmlns:a16="http://schemas.microsoft.com/office/drawing/2014/main" id="{19240B53-8241-336F-5ED7-3F330618AB87}"/>
              </a:ext>
            </a:extLst>
          </p:cNvPr>
          <p:cNvSpPr/>
          <p:nvPr/>
        </p:nvSpPr>
        <p:spPr>
          <a:xfrm>
            <a:off x="6095999" y="6027846"/>
            <a:ext cx="1993731" cy="452608"/>
          </a:xfrm>
          <a:prstGeom prst="ellipse">
            <a:avLst/>
          </a:prstGeom>
          <a:solidFill>
            <a:schemeClr val="lt1">
              <a:alpha val="0"/>
            </a:schemeClr>
          </a:solidFill>
          <a:ln w="412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4A3A1F-076F-DAE0-90A7-BA4EDCA3A9B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24219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0D0A1F-5AA8-28BE-CECD-D7632375B859}"/>
              </a:ext>
            </a:extLst>
          </p:cNvPr>
          <p:cNvSpPr txBox="1">
            <a:spLocks/>
          </p:cNvSpPr>
          <p:nvPr/>
        </p:nvSpPr>
        <p:spPr bwMode="auto">
          <a:xfrm>
            <a:off x="354402" y="198887"/>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Background</a:t>
            </a:r>
          </a:p>
        </p:txBody>
      </p:sp>
      <p:pic>
        <p:nvPicPr>
          <p:cNvPr id="22" name="Picture 21" descr="Chart&#10;&#10;Description automatically generated">
            <a:extLst>
              <a:ext uri="{FF2B5EF4-FFF2-40B4-BE49-F238E27FC236}">
                <a16:creationId xmlns:a16="http://schemas.microsoft.com/office/drawing/2014/main" id="{2966422F-8784-E71E-5A6B-2F43C55137EA}"/>
              </a:ext>
            </a:extLst>
          </p:cNvPr>
          <p:cNvPicPr>
            <a:picLocks noChangeAspect="1"/>
          </p:cNvPicPr>
          <p:nvPr/>
        </p:nvPicPr>
        <p:blipFill rotWithShape="1">
          <a:blip r:embed="rId2"/>
          <a:srcRect l="2034" t="7169" b="558"/>
          <a:stretch/>
        </p:blipFill>
        <p:spPr>
          <a:xfrm>
            <a:off x="1" y="2707739"/>
            <a:ext cx="6805534" cy="4150261"/>
          </a:xfrm>
          <a:prstGeom prst="rect">
            <a:avLst/>
          </a:prstGeom>
        </p:spPr>
      </p:pic>
      <p:pic>
        <p:nvPicPr>
          <p:cNvPr id="26" name="Picture 25" descr="A picture containing text, person, outdoor, posing&#10;&#10;Description automatically generated">
            <a:extLst>
              <a:ext uri="{FF2B5EF4-FFF2-40B4-BE49-F238E27FC236}">
                <a16:creationId xmlns:a16="http://schemas.microsoft.com/office/drawing/2014/main" id="{885AD774-1B5F-CE43-2346-5FCE9CA64CA6}"/>
              </a:ext>
            </a:extLst>
          </p:cNvPr>
          <p:cNvPicPr>
            <a:picLocks noChangeAspect="1"/>
          </p:cNvPicPr>
          <p:nvPr/>
        </p:nvPicPr>
        <p:blipFill>
          <a:blip r:embed="rId3"/>
          <a:stretch>
            <a:fillRect/>
          </a:stretch>
        </p:blipFill>
        <p:spPr>
          <a:xfrm>
            <a:off x="6626141" y="146066"/>
            <a:ext cx="2942939" cy="4216245"/>
          </a:xfrm>
          <a:prstGeom prst="rect">
            <a:avLst/>
          </a:prstGeom>
        </p:spPr>
      </p:pic>
      <p:pic>
        <p:nvPicPr>
          <p:cNvPr id="30" name="Picture 29" descr="A picture containing person, crowd, group, people&#10;&#10;Description automatically generated">
            <a:extLst>
              <a:ext uri="{FF2B5EF4-FFF2-40B4-BE49-F238E27FC236}">
                <a16:creationId xmlns:a16="http://schemas.microsoft.com/office/drawing/2014/main" id="{F3147394-671C-5387-6968-5ED3871306B0}"/>
              </a:ext>
            </a:extLst>
          </p:cNvPr>
          <p:cNvPicPr>
            <a:picLocks noChangeAspect="1"/>
          </p:cNvPicPr>
          <p:nvPr/>
        </p:nvPicPr>
        <p:blipFill rotWithShape="1">
          <a:blip r:embed="rId4"/>
          <a:srcRect l="33031" r="23884"/>
          <a:stretch/>
        </p:blipFill>
        <p:spPr>
          <a:xfrm>
            <a:off x="9569080" y="146066"/>
            <a:ext cx="2503000" cy="4216244"/>
          </a:xfrm>
          <a:prstGeom prst="rect">
            <a:avLst/>
          </a:prstGeom>
        </p:spPr>
      </p:pic>
      <p:sp>
        <p:nvSpPr>
          <p:cNvPr id="31" name="Rectangle 30">
            <a:extLst>
              <a:ext uri="{FF2B5EF4-FFF2-40B4-BE49-F238E27FC236}">
                <a16:creationId xmlns:a16="http://schemas.microsoft.com/office/drawing/2014/main" id="{6E0EBA8C-6E1F-9B1D-7E77-2878DD55C90D}"/>
              </a:ext>
            </a:extLst>
          </p:cNvPr>
          <p:cNvSpPr/>
          <p:nvPr/>
        </p:nvSpPr>
        <p:spPr>
          <a:xfrm>
            <a:off x="6626141" y="4508378"/>
            <a:ext cx="5445939" cy="22035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Clr>
                <a:srgbClr val="7030A0"/>
              </a:buClr>
              <a:buFont typeface="Courier New" panose="02070309020205020404" pitchFamily="49" charset="0"/>
              <a:buChar char="o"/>
            </a:pPr>
            <a:r>
              <a:rPr lang="en-KR" sz="1700" dirty="0">
                <a:latin typeface="Arial" panose="020B0604020202020204" pitchFamily="34" charset="0"/>
                <a:cs typeface="Arial" panose="020B0604020202020204" pitchFamily="34" charset="0"/>
              </a:rPr>
              <a:t>The early interest started in 1997 when Korean dramas were first broadcast on television in China and Japan</a:t>
            </a:r>
          </a:p>
          <a:p>
            <a:pPr marL="285750" indent="-285750" algn="just">
              <a:buClr>
                <a:srgbClr val="7030A0"/>
              </a:buClr>
              <a:buFont typeface="Courier New" panose="02070309020205020404" pitchFamily="49" charset="0"/>
              <a:buChar char="o"/>
            </a:pPr>
            <a:r>
              <a:rPr lang="en-KR" sz="1700" dirty="0">
                <a:latin typeface="Arial" panose="020B0604020202020204" pitchFamily="34" charset="0"/>
                <a:cs typeface="Arial" panose="020B0604020202020204" pitchFamily="34" charset="0"/>
              </a:rPr>
              <a:t>These entertainment products quickly gained popularity among women of age 40-50s</a:t>
            </a:r>
          </a:p>
          <a:p>
            <a:pPr marL="285750" indent="-285750" algn="just">
              <a:buClr>
                <a:srgbClr val="7030A0"/>
              </a:buClr>
              <a:buFont typeface="Courier New" panose="02070309020205020404" pitchFamily="49" charset="0"/>
              <a:buChar char="o"/>
            </a:pPr>
            <a:r>
              <a:rPr lang="en-KR" sz="1700" dirty="0">
                <a:latin typeface="Arial" panose="020B0604020202020204" pitchFamily="34" charset="0"/>
                <a:cs typeface="Arial" panose="020B0604020202020204" pitchFamily="34" charset="0"/>
              </a:rPr>
              <a:t>Futher spread of Korean K-pop music gained popularity on radio and in dance venues </a:t>
            </a:r>
            <a:r>
              <a:rPr lang="en-KR" sz="1700" b="1" dirty="0">
                <a:latin typeface="Arial" panose="020B0604020202020204" pitchFamily="34" charset="0"/>
                <a:cs typeface="Arial" panose="020B0604020202020204" pitchFamily="34" charset="0"/>
              </a:rPr>
              <a:t>worldwide </a:t>
            </a:r>
          </a:p>
        </p:txBody>
      </p:sp>
      <p:sp>
        <p:nvSpPr>
          <p:cNvPr id="33" name="Rectangle 32">
            <a:extLst>
              <a:ext uri="{FF2B5EF4-FFF2-40B4-BE49-F238E27FC236}">
                <a16:creationId xmlns:a16="http://schemas.microsoft.com/office/drawing/2014/main" id="{7494DF54-E7FE-E085-9A1E-8E48C4FA6690}"/>
              </a:ext>
            </a:extLst>
          </p:cNvPr>
          <p:cNvSpPr/>
          <p:nvPr/>
        </p:nvSpPr>
        <p:spPr>
          <a:xfrm>
            <a:off x="110806" y="793376"/>
            <a:ext cx="6332477" cy="1732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Clr>
                <a:srgbClr val="7030A0"/>
              </a:buClr>
              <a:buFont typeface="Courier New" panose="02070309020205020404" pitchFamily="49" charset="0"/>
              <a:buChar char="o"/>
            </a:pPr>
            <a:r>
              <a:rPr lang="en-KR" sz="1500" b="1" i="1" dirty="0">
                <a:latin typeface="Arial" panose="020B0604020202020204" pitchFamily="34" charset="0"/>
                <a:cs typeface="Arial" panose="020B0604020202020204" pitchFamily="34" charset="0"/>
              </a:rPr>
              <a:t>Hallyu</a:t>
            </a:r>
            <a:r>
              <a:rPr lang="en-KR" sz="1500" i="1" dirty="0">
                <a:latin typeface="Arial" panose="020B0604020202020204" pitchFamily="34" charset="0"/>
                <a:cs typeface="Arial" panose="020B0604020202020204" pitchFamily="34" charset="0"/>
              </a:rPr>
              <a:t> </a:t>
            </a:r>
            <a:r>
              <a:rPr lang="en-KR" sz="1500" dirty="0">
                <a:latin typeface="Arial" panose="020B0604020202020204" pitchFamily="34" charset="0"/>
                <a:cs typeface="Arial" panose="020B0604020202020204" pitchFamily="34" charset="0"/>
              </a:rPr>
              <a:t>represents Korean music, television programs, films, online games, and web-toons</a:t>
            </a:r>
          </a:p>
          <a:p>
            <a:pPr marL="285750" indent="-285750" algn="just">
              <a:buClr>
                <a:srgbClr val="7030A0"/>
              </a:buClr>
              <a:buFont typeface="Courier New" panose="02070309020205020404" pitchFamily="49" charset="0"/>
              <a:buChar char="o"/>
            </a:pPr>
            <a:r>
              <a:rPr lang="en-KR" sz="1500" dirty="0">
                <a:latin typeface="Arial" panose="020B0604020202020204" pitchFamily="34" charset="0"/>
                <a:cs typeface="Arial" panose="020B0604020202020204" pitchFamily="34" charset="0"/>
              </a:rPr>
              <a:t>According to a survey published by the Korea Foundation in cooperation, the number of Korean Wave fans recorded </a:t>
            </a:r>
            <a:r>
              <a:rPr lang="en-KR" sz="1500" b="1" dirty="0">
                <a:latin typeface="Arial" panose="020B0604020202020204" pitchFamily="34" charset="0"/>
                <a:cs typeface="Arial" panose="020B0604020202020204" pitchFamily="34" charset="0"/>
              </a:rPr>
              <a:t>156.6 million </a:t>
            </a:r>
            <a:r>
              <a:rPr lang="en-KR" sz="1500" dirty="0">
                <a:latin typeface="Arial" panose="020B0604020202020204" pitchFamily="34" charset="0"/>
                <a:cs typeface="Arial" panose="020B0604020202020204" pitchFamily="34" charset="0"/>
              </a:rPr>
              <a:t>as of December last year</a:t>
            </a:r>
          </a:p>
          <a:p>
            <a:pPr marL="285750" indent="-285750" algn="just">
              <a:buClr>
                <a:srgbClr val="7030A0"/>
              </a:buClr>
              <a:buFont typeface="Courier New" panose="02070309020205020404" pitchFamily="49" charset="0"/>
              <a:buChar char="o"/>
            </a:pPr>
            <a:r>
              <a:rPr lang="en-KR" sz="1500" b="1" dirty="0"/>
              <a:t>Soft Power</a:t>
            </a:r>
            <a:r>
              <a:rPr lang="en-KR" sz="1500" dirty="0"/>
              <a:t>: the ability to weild global influence simply through appeal and attraction</a:t>
            </a:r>
          </a:p>
        </p:txBody>
      </p:sp>
      <p:pic>
        <p:nvPicPr>
          <p:cNvPr id="3" name="Picture 2" descr="A group of people in clothing&#10;&#10;Description automatically generated with medium confidence">
            <a:extLst>
              <a:ext uri="{FF2B5EF4-FFF2-40B4-BE49-F238E27FC236}">
                <a16:creationId xmlns:a16="http://schemas.microsoft.com/office/drawing/2014/main" id="{4FF7643B-2D54-297F-21CE-6077C0582915}"/>
              </a:ext>
            </a:extLst>
          </p:cNvPr>
          <p:cNvPicPr>
            <a:picLocks noChangeAspect="1"/>
          </p:cNvPicPr>
          <p:nvPr/>
        </p:nvPicPr>
        <p:blipFill>
          <a:blip r:embed="rId5"/>
          <a:stretch>
            <a:fillRect/>
          </a:stretch>
        </p:blipFill>
        <p:spPr>
          <a:xfrm>
            <a:off x="6635255" y="438875"/>
            <a:ext cx="5445939" cy="3630626"/>
          </a:xfrm>
          <a:prstGeom prst="rect">
            <a:avLst/>
          </a:prstGeom>
        </p:spPr>
      </p:pic>
    </p:spTree>
    <p:extLst>
      <p:ext uri="{BB962C8B-B14F-4D97-AF65-F5344CB8AC3E}">
        <p14:creationId xmlns:p14="http://schemas.microsoft.com/office/powerpoint/2010/main" val="33529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
                                        </p:tgtEl>
                                        <p:attrNameLst>
                                          <p:attrName>ppt_x</p:attrName>
                                        </p:attrNameLst>
                                      </p:cBhvr>
                                      <p:tavLst>
                                        <p:tav tm="0">
                                          <p:val>
                                            <p:strVal val="ppt_x"/>
                                          </p:val>
                                        </p:tav>
                                        <p:tav tm="100000">
                                          <p:val>
                                            <p:strVal val="ppt_x"/>
                                          </p:val>
                                        </p:tav>
                                      </p:tavLst>
                                    </p:anim>
                                    <p:anim calcmode="lin" valueType="num">
                                      <p:cBhvr additive="base">
                                        <p:cTn id="13" dur="500"/>
                                        <p:tgtEl>
                                          <p:spTgt spid="30"/>
                                        </p:tgtEl>
                                        <p:attrNameLst>
                                          <p:attrName>ppt_y</p:attrName>
                                        </p:attrNameLst>
                                      </p:cBhvr>
                                      <p:tavLst>
                                        <p:tav tm="0">
                                          <p:val>
                                            <p:strVal val="ppt_y"/>
                                          </p:val>
                                        </p:tav>
                                        <p:tav tm="100000">
                                          <p:val>
                                            <p:strVal val="1+ppt_h/2"/>
                                          </p:val>
                                        </p:tav>
                                      </p:tavLst>
                                    </p:anim>
                                    <p:set>
                                      <p:cBhvr>
                                        <p:cTn id="14" dur="1" fill="hold">
                                          <p:stCondLst>
                                            <p:cond delay="49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funnel chart&#10;&#10;Description automatically generated">
            <a:extLst>
              <a:ext uri="{FF2B5EF4-FFF2-40B4-BE49-F238E27FC236}">
                <a16:creationId xmlns:a16="http://schemas.microsoft.com/office/drawing/2014/main" id="{7541144E-9A9E-1E4F-A759-8B33C77C376C}"/>
              </a:ext>
            </a:extLst>
          </p:cNvPr>
          <p:cNvPicPr>
            <a:picLocks noChangeAspect="1"/>
          </p:cNvPicPr>
          <p:nvPr/>
        </p:nvPicPr>
        <p:blipFill rotWithShape="1">
          <a:blip r:embed="rId2"/>
          <a:srcRect r="425" b="-1"/>
          <a:stretch/>
        </p:blipFill>
        <p:spPr>
          <a:xfrm>
            <a:off x="20" y="1282"/>
            <a:ext cx="12191980" cy="6856718"/>
          </a:xfrm>
          <a:prstGeom prst="rect">
            <a:avLst/>
          </a:prstGeom>
        </p:spPr>
      </p:pic>
    </p:spTree>
    <p:extLst>
      <p:ext uri="{BB962C8B-B14F-4D97-AF65-F5344CB8AC3E}">
        <p14:creationId xmlns:p14="http://schemas.microsoft.com/office/powerpoint/2010/main" val="110394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D4A5C-7518-60C7-9CEE-5F71A936947A}"/>
              </a:ext>
            </a:extLst>
          </p:cNvPr>
          <p:cNvSpPr>
            <a:spLocks noGrp="1"/>
          </p:cNvSpPr>
          <p:nvPr>
            <p:ph idx="1"/>
          </p:nvPr>
        </p:nvSpPr>
        <p:spPr>
          <a:xfrm>
            <a:off x="354402" y="1020066"/>
            <a:ext cx="6772539" cy="5489560"/>
          </a:xfrm>
          <a:solidFill>
            <a:schemeClr val="accent6">
              <a:lumMod val="20000"/>
              <a:lumOff val="80000"/>
            </a:schemeClr>
          </a:solidFill>
        </p:spPr>
        <p:txBody>
          <a:bodyPr>
            <a:normAutofit fontScale="62500" lnSpcReduction="20000"/>
          </a:bodyPr>
          <a:lstStyle/>
          <a:p>
            <a:pPr marL="0" indent="0" algn="just">
              <a:lnSpc>
                <a:spcPct val="170000"/>
              </a:lnSpc>
              <a:buClr>
                <a:srgbClr val="7030A0"/>
              </a:buClr>
              <a:buNone/>
            </a:pPr>
            <a:r>
              <a:rPr lang="en-KR" sz="3200" b="1">
                <a:latin typeface="Arial" panose="020B0604020202020204" pitchFamily="34" charset="0"/>
                <a:cs typeface="Arial" panose="020B0604020202020204" pitchFamily="34" charset="0"/>
              </a:rPr>
              <a:t>Cultural attractiveness</a:t>
            </a:r>
          </a:p>
          <a:p>
            <a:pPr algn="just">
              <a:lnSpc>
                <a:spcPct val="170000"/>
              </a:lnSpc>
              <a:buClr>
                <a:srgbClr val="7030A0"/>
              </a:buClr>
            </a:pPr>
            <a:r>
              <a:rPr lang="en-GB" sz="2800">
                <a:effectLst/>
                <a:latin typeface="Arial" panose="020B0604020202020204" pitchFamily="34" charset="0"/>
                <a:cs typeface="Arial" panose="020B0604020202020204" pitchFamily="34" charset="0"/>
              </a:rPr>
              <a:t>Attractiveness refers to the possession of desirable qualities by an individual that evoke positive affective evaluations in others (Blau, 1960; Lott &amp; Lott, 1965).</a:t>
            </a:r>
          </a:p>
          <a:p>
            <a:pPr algn="just">
              <a:lnSpc>
                <a:spcPct val="170000"/>
              </a:lnSpc>
              <a:buClr>
                <a:srgbClr val="7030A0"/>
              </a:buClr>
            </a:pPr>
            <a:r>
              <a:rPr lang="en-GB" sz="2800">
                <a:effectLst/>
                <a:latin typeface="Arial" panose="020B0604020202020204" pitchFamily="34" charset="0"/>
                <a:cs typeface="Arial" panose="020B0604020202020204" pitchFamily="34" charset="0"/>
              </a:rPr>
              <a:t>Individuals who display specific traits, characteristics, or behaviours deemed desirable and valuable by an observer evoke positive perceptions in the observer, and thus, becomes attractive in the observer’s eyes (Berscheid and Walster, 1969). </a:t>
            </a:r>
            <a:endParaRPr lang="en-GB" sz="2800">
              <a:latin typeface="Arial" panose="020B0604020202020204" pitchFamily="34" charset="0"/>
              <a:cs typeface="Arial" panose="020B0604020202020204" pitchFamily="34" charset="0"/>
            </a:endParaRPr>
          </a:p>
          <a:p>
            <a:pPr algn="just">
              <a:lnSpc>
                <a:spcPct val="170000"/>
              </a:lnSpc>
              <a:buClr>
                <a:srgbClr val="7030A0"/>
              </a:buClr>
            </a:pPr>
            <a:r>
              <a:rPr lang="en-GB" sz="2800">
                <a:latin typeface="Arial" panose="020B0604020202020204" pitchFamily="34" charset="0"/>
                <a:cs typeface="Arial" panose="020B0604020202020204" pitchFamily="34" charset="0"/>
              </a:rPr>
              <a:t>T</a:t>
            </a:r>
            <a:r>
              <a:rPr lang="en-GB" sz="2800">
                <a:effectLst/>
                <a:latin typeface="Arial" panose="020B0604020202020204" pitchFamily="34" charset="0"/>
                <a:cs typeface="Arial" panose="020B0604020202020204" pitchFamily="34" charset="0"/>
              </a:rPr>
              <a:t>he challenges, negativities, and difficulties that originate from such encounters (Shenkar, 2001; Tung and Verbeke, 2010). </a:t>
            </a:r>
            <a:endParaRPr lang="en-KR" sz="2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5352834-E3FF-3472-7FB6-16B3E2306462}"/>
              </a:ext>
            </a:extLst>
          </p:cNvPr>
          <p:cNvSpPr txBox="1">
            <a:spLocks/>
          </p:cNvSpPr>
          <p:nvPr/>
        </p:nvSpPr>
        <p:spPr bwMode="auto">
          <a:xfrm>
            <a:off x="354402" y="235542"/>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a:solidFill>
                  <a:srgbClr val="00A6EB"/>
                </a:solidFill>
                <a:latin typeface="Arial" panose="020B0604020202020204" pitchFamily="34" charset="0"/>
                <a:cs typeface="Arial" panose="020B0604020202020204" pitchFamily="34" charset="0"/>
              </a:rPr>
              <a:t>Literature Review</a:t>
            </a:r>
            <a:endParaRPr lang="en-GB" altLang="pt-PT" b="1" dirty="0">
              <a:solidFill>
                <a:srgbClr val="00A6EB"/>
              </a:solidFill>
              <a:latin typeface="Arial" panose="020B0604020202020204" pitchFamily="34" charset="0"/>
              <a:cs typeface="Arial" panose="020B0604020202020204" pitchFamily="34" charset="0"/>
            </a:endParaRPr>
          </a:p>
        </p:txBody>
      </p:sp>
      <p:pic>
        <p:nvPicPr>
          <p:cNvPr id="2" name="Picture 1" descr="A picture containing text, place of worship, outdoor, building&#10;&#10;Description automatically generated">
            <a:extLst>
              <a:ext uri="{FF2B5EF4-FFF2-40B4-BE49-F238E27FC236}">
                <a16:creationId xmlns:a16="http://schemas.microsoft.com/office/drawing/2014/main" id="{5B1D2DB3-12FF-291E-DBE3-D8CFA8883DF9}"/>
              </a:ext>
            </a:extLst>
          </p:cNvPr>
          <p:cNvPicPr>
            <a:picLocks noChangeAspect="1"/>
          </p:cNvPicPr>
          <p:nvPr/>
        </p:nvPicPr>
        <p:blipFill rotWithShape="1">
          <a:blip r:embed="rId2"/>
          <a:srcRect t="46061" b="-1"/>
          <a:stretch/>
        </p:blipFill>
        <p:spPr>
          <a:xfrm>
            <a:off x="7428701" y="3173993"/>
            <a:ext cx="4408897" cy="3712528"/>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1742F4A8-276B-493F-47AF-FFD770BC1528}"/>
              </a:ext>
            </a:extLst>
          </p:cNvPr>
          <p:cNvPicPr>
            <a:picLocks noChangeAspect="1"/>
          </p:cNvPicPr>
          <p:nvPr/>
        </p:nvPicPr>
        <p:blipFill>
          <a:blip r:embed="rId3"/>
          <a:stretch>
            <a:fillRect/>
          </a:stretch>
        </p:blipFill>
        <p:spPr>
          <a:xfrm>
            <a:off x="7556506" y="235542"/>
            <a:ext cx="4281092" cy="2799175"/>
          </a:xfrm>
          <a:prstGeom prst="rect">
            <a:avLst/>
          </a:prstGeom>
        </p:spPr>
      </p:pic>
    </p:spTree>
    <p:extLst>
      <p:ext uri="{BB962C8B-B14F-4D97-AF65-F5344CB8AC3E}">
        <p14:creationId xmlns:p14="http://schemas.microsoft.com/office/powerpoint/2010/main" val="82245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0E17-48FD-1254-054B-DB6616A4B6C3}"/>
              </a:ext>
            </a:extLst>
          </p:cNvPr>
          <p:cNvSpPr>
            <a:spLocks noGrp="1"/>
          </p:cNvSpPr>
          <p:nvPr>
            <p:ph idx="1"/>
          </p:nvPr>
        </p:nvSpPr>
        <p:spPr>
          <a:xfrm>
            <a:off x="354401" y="1020065"/>
            <a:ext cx="8138293" cy="5725291"/>
          </a:xfrm>
          <a:solidFill>
            <a:schemeClr val="accent6">
              <a:lumMod val="20000"/>
              <a:lumOff val="80000"/>
            </a:schemeClr>
          </a:solidFill>
        </p:spPr>
        <p:txBody>
          <a:bodyPr>
            <a:normAutofit/>
          </a:bodyPr>
          <a:lstStyle/>
          <a:p>
            <a:pPr marL="0" indent="0">
              <a:buNone/>
            </a:pPr>
            <a:r>
              <a:rPr lang="en-US" sz="2000" b="1" dirty="0">
                <a:latin typeface="Arial" panose="020B0604020202020204" pitchFamily="34" charset="0"/>
                <a:cs typeface="Arial" panose="020B0604020202020204" pitchFamily="34" charset="0"/>
              </a:rPr>
              <a:t>Emotional value</a:t>
            </a:r>
          </a:p>
          <a:p>
            <a:pPr>
              <a:lnSpc>
                <a:spcPct val="150000"/>
              </a:lnSpc>
            </a:pPr>
            <a:r>
              <a:rPr lang="en-US" sz="1800" dirty="0">
                <a:effectLst/>
                <a:latin typeface="Arial" panose="020B0604020202020204" pitchFamily="34" charset="0"/>
                <a:ea typeface="Malgun Gothic" panose="020B0503020000020004" pitchFamily="34" charset="-127"/>
                <a:cs typeface="Arial" panose="020B0604020202020204" pitchFamily="34" charset="0"/>
              </a:rPr>
              <a:t>Emotional value relates to a complex instinctive state of feelings when consuming products or services (</a:t>
            </a:r>
            <a:r>
              <a:rPr lang="en-KR" sz="1800" dirty="0">
                <a:effectLst/>
                <a:latin typeface="Arial" panose="020B0604020202020204" pitchFamily="34" charset="0"/>
                <a:ea typeface="Malgun Gothic" panose="020B0503020000020004" pitchFamily="34" charset="-127"/>
                <a:cs typeface="Arial" panose="020B0604020202020204" pitchFamily="34" charset="0"/>
              </a:rPr>
              <a:t>Bendixen et al.</a:t>
            </a:r>
            <a:r>
              <a:rPr lang="en-US" sz="1800" dirty="0">
                <a:effectLst/>
                <a:latin typeface="Arial" panose="020B0604020202020204" pitchFamily="34" charset="0"/>
                <a:ea typeface="Malgun Gothic" panose="020B0503020000020004" pitchFamily="34" charset="-127"/>
                <a:cs typeface="Arial" panose="020B0604020202020204" pitchFamily="34" charset="0"/>
              </a:rPr>
              <a:t>, </a:t>
            </a:r>
            <a:r>
              <a:rPr lang="en-KR" sz="1800" dirty="0">
                <a:effectLst/>
                <a:latin typeface="Arial" panose="020B0604020202020204" pitchFamily="34" charset="0"/>
                <a:ea typeface="Malgun Gothic" panose="020B0503020000020004" pitchFamily="34" charset="-127"/>
                <a:cs typeface="Arial" panose="020B0604020202020204" pitchFamily="34" charset="0"/>
              </a:rPr>
              <a:t>2004</a:t>
            </a:r>
            <a:r>
              <a:rPr lang="en-US" sz="1800" dirty="0">
                <a:effectLst/>
                <a:latin typeface="Arial" panose="020B0604020202020204" pitchFamily="34" charset="0"/>
                <a:ea typeface="Malgun Gothic" panose="020B0503020000020004" pitchFamily="34" charset="-127"/>
                <a:cs typeface="Arial" panose="020B0604020202020204" pitchFamily="34" charset="0"/>
              </a:rPr>
              <a:t>; </a:t>
            </a:r>
            <a:r>
              <a:rPr lang="en-KR" sz="1800" dirty="0">
                <a:effectLst/>
                <a:latin typeface="Arial" panose="020B0604020202020204" pitchFamily="34" charset="0"/>
                <a:ea typeface="Malgun Gothic" panose="020B0503020000020004" pitchFamily="34" charset="-127"/>
                <a:cs typeface="Arial" panose="020B0604020202020204" pitchFamily="34" charset="0"/>
              </a:rPr>
              <a:t>Sweeney and Soutar 2001</a:t>
            </a:r>
            <a:r>
              <a:rPr lang="en-US" sz="1800" dirty="0">
                <a:effectLst/>
                <a:latin typeface="Arial" panose="020B0604020202020204" pitchFamily="34" charset="0"/>
                <a:ea typeface="Malgun Gothic" panose="020B0503020000020004" pitchFamily="34" charset="-127"/>
                <a:cs typeface="Arial" panose="020B0604020202020204" pitchFamily="34" charset="0"/>
              </a:rPr>
              <a:t>)</a:t>
            </a:r>
          </a:p>
          <a:p>
            <a:pPr>
              <a:lnSpc>
                <a:spcPct val="150000"/>
              </a:lnSpc>
            </a:pPr>
            <a:r>
              <a:rPr lang="en-US" sz="1800" dirty="0">
                <a:effectLst/>
                <a:latin typeface="Arial" panose="020B0604020202020204" pitchFamily="34" charset="0"/>
                <a:ea typeface="Malgun Gothic" panose="020B0503020000020004" pitchFamily="34" charset="-127"/>
                <a:cs typeface="Arial" panose="020B0604020202020204" pitchFamily="34" charset="0"/>
              </a:rPr>
              <a:t>Based on consumer’s perception of the value-added embedded in overall experience, a multidimensional construct of hedonic dimension creates psychological states that can have an impact on </a:t>
            </a:r>
            <a:r>
              <a:rPr lang="en-US" sz="1800" dirty="0">
                <a:effectLst/>
                <a:latin typeface="Arial" panose="020B0604020202020204" pitchFamily="34" charset="0"/>
                <a:ea typeface="Batang" panose="02030600000101010101" pitchFamily="18" charset="-127"/>
                <a:cs typeface="Arial" panose="020B0604020202020204" pitchFamily="34" charset="0"/>
              </a:rPr>
              <a:t>future </a:t>
            </a:r>
            <a:r>
              <a:rPr lang="en-US" sz="1800" dirty="0">
                <a:effectLst/>
                <a:latin typeface="Arial" panose="020B0604020202020204" pitchFamily="34" charset="0"/>
                <a:ea typeface="Malgun Gothic" panose="020B0503020000020004" pitchFamily="34" charset="-127"/>
                <a:cs typeface="Arial" panose="020B0604020202020204" pitchFamily="34" charset="0"/>
              </a:rPr>
              <a:t>behavior (</a:t>
            </a:r>
            <a:r>
              <a:rPr lang="en-KR" sz="1800" dirty="0">
                <a:solidFill>
                  <a:srgbClr val="222222"/>
                </a:solidFill>
                <a:effectLst/>
                <a:latin typeface="Arial" panose="020B0604020202020204" pitchFamily="34" charset="0"/>
                <a:ea typeface="Malgun Gothic" panose="020B0503020000020004" pitchFamily="34" charset="-127"/>
                <a:cs typeface="Arial" panose="020B0604020202020204" pitchFamily="34" charset="0"/>
              </a:rPr>
              <a:t>Khan and Mohsin, 2017</a:t>
            </a:r>
            <a:r>
              <a:rPr lang="en-US" sz="18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p>
          <a:p>
            <a:pPr>
              <a:lnSpc>
                <a:spcPct val="150000"/>
              </a:lnSpc>
            </a:pPr>
            <a:r>
              <a:rPr lang="en-US" sz="18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In </a:t>
            </a:r>
            <a:r>
              <a:rPr lang="en-US" sz="1800" dirty="0">
                <a:solidFill>
                  <a:srgbClr val="222222"/>
                </a:solidFill>
                <a:effectLst/>
                <a:latin typeface="Arial" panose="020B0604020202020204" pitchFamily="34" charset="0"/>
                <a:ea typeface="Malgun Gothic" panose="020B0503020000020004" pitchFamily="34" charset="-127"/>
                <a:cs typeface="Arial" panose="020B0604020202020204" pitchFamily="34" charset="0"/>
              </a:rPr>
              <a:t>particular, hedonic dimension of emotional value is more subjective and personal than functional value and can better understand consumers’ attitude while attending events for entertainment and fulfillment (</a:t>
            </a:r>
            <a:r>
              <a:rPr lang="en-KR" sz="1800" dirty="0">
                <a:effectLst/>
                <a:latin typeface="Arial" panose="020B0604020202020204" pitchFamily="34" charset="0"/>
                <a:ea typeface="Malgun Gothic" panose="020B0503020000020004" pitchFamily="34" charset="-127"/>
                <a:cs typeface="Arial" panose="020B0604020202020204" pitchFamily="34" charset="0"/>
              </a:rPr>
              <a:t>Nicholson </a:t>
            </a:r>
            <a:r>
              <a:rPr lang="en-US" sz="1800" dirty="0">
                <a:effectLst/>
                <a:latin typeface="Arial" panose="020B0604020202020204" pitchFamily="34" charset="0"/>
                <a:ea typeface="Malgun Gothic" panose="020B0503020000020004" pitchFamily="34" charset="-127"/>
                <a:cs typeface="Arial" panose="020B0604020202020204" pitchFamily="34" charset="0"/>
              </a:rPr>
              <a:t>and </a:t>
            </a:r>
            <a:r>
              <a:rPr lang="en-KR" sz="1800" dirty="0">
                <a:effectLst/>
                <a:latin typeface="Arial" panose="020B0604020202020204" pitchFamily="34" charset="0"/>
                <a:ea typeface="Malgun Gothic" panose="020B0503020000020004" pitchFamily="34" charset="-127"/>
                <a:cs typeface="Arial" panose="020B0604020202020204" pitchFamily="34" charset="0"/>
              </a:rPr>
              <a:t>Pearce, 2001</a:t>
            </a:r>
            <a:r>
              <a:rPr lang="en-US" sz="1800" dirty="0">
                <a:effectLst/>
                <a:latin typeface="Arial" panose="020B0604020202020204" pitchFamily="34" charset="0"/>
                <a:ea typeface="Malgun Gothic" panose="020B0503020000020004" pitchFamily="34" charset="-127"/>
                <a:cs typeface="Arial" panose="020B0604020202020204" pitchFamily="34" charset="0"/>
              </a:rPr>
              <a:t>)</a:t>
            </a:r>
            <a:endParaRPr lang="en-US" sz="1800" dirty="0"/>
          </a:p>
          <a:p>
            <a:pPr marL="0" indent="0">
              <a:buNone/>
            </a:pPr>
            <a:endParaRPr lang="en-KR" dirty="0"/>
          </a:p>
        </p:txBody>
      </p:sp>
      <p:sp>
        <p:nvSpPr>
          <p:cNvPr id="4" name="Title 1">
            <a:extLst>
              <a:ext uri="{FF2B5EF4-FFF2-40B4-BE49-F238E27FC236}">
                <a16:creationId xmlns:a16="http://schemas.microsoft.com/office/drawing/2014/main" id="{2729B52C-B17A-78DF-2AA4-B9A7AC23B527}"/>
              </a:ext>
            </a:extLst>
          </p:cNvPr>
          <p:cNvSpPr txBox="1">
            <a:spLocks/>
          </p:cNvSpPr>
          <p:nvPr/>
        </p:nvSpPr>
        <p:spPr bwMode="auto">
          <a:xfrm>
            <a:off x="354402" y="235542"/>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Literature Review</a:t>
            </a:r>
          </a:p>
        </p:txBody>
      </p:sp>
      <p:pic>
        <p:nvPicPr>
          <p:cNvPr id="2" name="Picture 1" descr="Graphical user interface, website&#10;&#10;Description automatically generated">
            <a:extLst>
              <a:ext uri="{FF2B5EF4-FFF2-40B4-BE49-F238E27FC236}">
                <a16:creationId xmlns:a16="http://schemas.microsoft.com/office/drawing/2014/main" id="{52B1E4A6-C41C-73AF-F576-71F8751C7024}"/>
              </a:ext>
            </a:extLst>
          </p:cNvPr>
          <p:cNvPicPr>
            <a:picLocks noChangeAspect="1"/>
          </p:cNvPicPr>
          <p:nvPr/>
        </p:nvPicPr>
        <p:blipFill>
          <a:blip r:embed="rId2"/>
          <a:stretch>
            <a:fillRect/>
          </a:stretch>
        </p:blipFill>
        <p:spPr>
          <a:xfrm>
            <a:off x="8492694" y="3616519"/>
            <a:ext cx="3586950" cy="3207644"/>
          </a:xfrm>
          <a:prstGeom prst="rect">
            <a:avLst/>
          </a:prstGeom>
          <a:effectLst/>
        </p:spPr>
      </p:pic>
      <p:pic>
        <p:nvPicPr>
          <p:cNvPr id="5" name="Picture 4" descr="Diagram&#10;&#10;Description automatically generated">
            <a:extLst>
              <a:ext uri="{FF2B5EF4-FFF2-40B4-BE49-F238E27FC236}">
                <a16:creationId xmlns:a16="http://schemas.microsoft.com/office/drawing/2014/main" id="{1D6E275F-70A7-B284-15D0-3B0F17F1CA6D}"/>
              </a:ext>
            </a:extLst>
          </p:cNvPr>
          <p:cNvPicPr>
            <a:picLocks noChangeAspect="1"/>
          </p:cNvPicPr>
          <p:nvPr/>
        </p:nvPicPr>
        <p:blipFill rotWithShape="1">
          <a:blip r:embed="rId3"/>
          <a:srcRect b="6943"/>
          <a:stretch/>
        </p:blipFill>
        <p:spPr>
          <a:xfrm>
            <a:off x="8971111" y="235542"/>
            <a:ext cx="2866487" cy="2946719"/>
          </a:xfrm>
          <a:prstGeom prst="rect">
            <a:avLst/>
          </a:prstGeom>
        </p:spPr>
      </p:pic>
    </p:spTree>
    <p:extLst>
      <p:ext uri="{BB962C8B-B14F-4D97-AF65-F5344CB8AC3E}">
        <p14:creationId xmlns:p14="http://schemas.microsoft.com/office/powerpoint/2010/main" val="94970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6A6CA-9805-22A9-EF6B-F32EA45DEA10}"/>
              </a:ext>
            </a:extLst>
          </p:cNvPr>
          <p:cNvSpPr>
            <a:spLocks noGrp="1"/>
          </p:cNvSpPr>
          <p:nvPr>
            <p:ph idx="1"/>
          </p:nvPr>
        </p:nvSpPr>
        <p:spPr>
          <a:xfrm>
            <a:off x="4889350" y="416542"/>
            <a:ext cx="7159215" cy="3805834"/>
          </a:xfrm>
          <a:solidFill>
            <a:schemeClr val="accent6">
              <a:lumMod val="20000"/>
              <a:lumOff val="80000"/>
            </a:schemeClr>
          </a:solidFill>
        </p:spPr>
        <p:txBody>
          <a:bodyPr>
            <a:normAutofit fontScale="55000" lnSpcReduction="20000"/>
          </a:bodyPr>
          <a:lstStyle/>
          <a:p>
            <a:pPr marL="0" indent="0" algn="just">
              <a:lnSpc>
                <a:spcPct val="170000"/>
              </a:lnSpc>
              <a:buClr>
                <a:srgbClr val="7030A0"/>
              </a:buClr>
              <a:buNone/>
            </a:pPr>
            <a:r>
              <a:rPr lang="en-US" sz="3200" b="1" dirty="0">
                <a:latin typeface="Arial" panose="020B0604020202020204" pitchFamily="34" charset="0"/>
                <a:cs typeface="Arial" panose="020B0604020202020204" pitchFamily="34" charset="0"/>
              </a:rPr>
              <a:t>User Engagement</a:t>
            </a:r>
          </a:p>
          <a:p>
            <a:pPr algn="just">
              <a:lnSpc>
                <a:spcPct val="170000"/>
              </a:lnSpc>
              <a:buClr>
                <a:srgbClr val="7030A0"/>
              </a:buClr>
              <a:buFont typeface="Courier New" panose="02070309020205020404" pitchFamily="49" charset="0"/>
              <a:buChar char="o"/>
            </a:pPr>
            <a:r>
              <a:rPr lang="en-US" sz="2800" dirty="0">
                <a:latin typeface="Arial" panose="020B0604020202020204" pitchFamily="34" charset="0"/>
                <a:cs typeface="Arial" panose="020B0604020202020204" pitchFamily="34" charset="0"/>
              </a:rPr>
              <a:t>From a simple content viewing of </a:t>
            </a:r>
            <a:r>
              <a:rPr lang="en-US" sz="2800" b="1" dirty="0">
                <a:latin typeface="Arial" panose="020B0604020202020204" pitchFamily="34" charset="0"/>
                <a:cs typeface="Arial" panose="020B0604020202020204" pitchFamily="34" charset="0"/>
              </a:rPr>
              <a:t>passive observers </a:t>
            </a:r>
            <a:r>
              <a:rPr lang="en-US" sz="2800" dirty="0">
                <a:latin typeface="Arial" panose="020B0604020202020204" pitchFamily="34" charset="0"/>
                <a:cs typeface="Arial" panose="020B0604020202020204" pitchFamily="34" charset="0"/>
              </a:rPr>
              <a:t>to users with </a:t>
            </a:r>
            <a:r>
              <a:rPr lang="en-US" sz="2800" b="1" dirty="0">
                <a:latin typeface="Arial" panose="020B0604020202020204" pitchFamily="34" charset="0"/>
                <a:cs typeface="Arial" panose="020B0604020202020204" pitchFamily="34" charset="0"/>
              </a:rPr>
              <a:t>active interactions</a:t>
            </a:r>
            <a:r>
              <a:rPr lang="en-US" sz="2800" dirty="0">
                <a:latin typeface="Arial" panose="020B0604020202020204" pitchFamily="34" charset="0"/>
                <a:cs typeface="Arial" panose="020B0604020202020204" pitchFamily="34" charset="0"/>
              </a:rPr>
              <a:t> are present on social media</a:t>
            </a:r>
          </a:p>
          <a:p>
            <a:pPr algn="just">
              <a:lnSpc>
                <a:spcPct val="170000"/>
              </a:lnSpc>
              <a:buClr>
                <a:srgbClr val="7030A0"/>
              </a:buClr>
              <a:buFont typeface="Courier New" panose="02070309020205020404" pitchFamily="49" charset="0"/>
              <a:buChar char="o"/>
            </a:pPr>
            <a:r>
              <a:rPr lang="en-US" sz="2800" dirty="0">
                <a:latin typeface="Arial" panose="020B0604020202020204" pitchFamily="34" charset="0"/>
                <a:cs typeface="Arial" panose="020B0604020202020204" pitchFamily="34" charset="0"/>
              </a:rPr>
              <a:t>Social media platforms engage audience through </a:t>
            </a:r>
            <a:r>
              <a:rPr lang="en-US" sz="2800" b="1" dirty="0">
                <a:latin typeface="Arial" panose="020B0604020202020204" pitchFamily="34" charset="0"/>
                <a:cs typeface="Arial" panose="020B0604020202020204" pitchFamily="34" charset="0"/>
              </a:rPr>
              <a:t>contents and level of interest </a:t>
            </a:r>
            <a:r>
              <a:rPr lang="en-US" sz="2800" dirty="0">
                <a:latin typeface="Arial" panose="020B0604020202020204" pitchFamily="34" charset="0"/>
                <a:cs typeface="Arial" panose="020B0604020202020204" pitchFamily="34" charset="0"/>
              </a:rPr>
              <a:t>(</a:t>
            </a:r>
            <a:r>
              <a:rPr lang="en-KR" sz="2800" dirty="0">
                <a:latin typeface="Arial" panose="020B0604020202020204" pitchFamily="34" charset="0"/>
                <a:cs typeface="Arial" panose="020B0604020202020204" pitchFamily="34" charset="0"/>
              </a:rPr>
              <a:t>Chu</a:t>
            </a:r>
            <a:r>
              <a:rPr lang="en-US" sz="2800" dirty="0">
                <a:latin typeface="Arial" panose="020B0604020202020204" pitchFamily="34" charset="0"/>
                <a:cs typeface="Arial" panose="020B0604020202020204" pitchFamily="34" charset="0"/>
              </a:rPr>
              <a:t> &amp; </a:t>
            </a:r>
            <a:r>
              <a:rPr lang="en-KR" sz="2800" dirty="0">
                <a:latin typeface="Arial" panose="020B0604020202020204" pitchFamily="34" charset="0"/>
                <a:cs typeface="Arial" panose="020B0604020202020204" pitchFamily="34" charset="0"/>
              </a:rPr>
              <a:t>Kim, 2011)</a:t>
            </a:r>
          </a:p>
          <a:p>
            <a:pPr algn="just">
              <a:lnSpc>
                <a:spcPct val="170000"/>
              </a:lnSpc>
              <a:buClr>
                <a:srgbClr val="7030A0"/>
              </a:buClr>
              <a:buFont typeface="Courier New" panose="02070309020205020404" pitchFamily="49" charset="0"/>
              <a:buChar char="o"/>
            </a:pPr>
            <a:r>
              <a:rPr lang="en-US" sz="2800" dirty="0">
                <a:latin typeface="Arial" panose="020B0604020202020204" pitchFamily="34" charset="0"/>
                <a:cs typeface="Arial" panose="020B0604020202020204" pitchFamily="34" charset="0"/>
              </a:rPr>
              <a:t>Attracting user engagement on social media allows people to </a:t>
            </a:r>
            <a:r>
              <a:rPr lang="en-US" sz="2800" b="1" dirty="0">
                <a:latin typeface="Arial" panose="020B0604020202020204" pitchFamily="34" charset="0"/>
                <a:cs typeface="Arial" panose="020B0604020202020204" pitchFamily="34" charset="0"/>
              </a:rPr>
              <a:t>create an image of a certain product or services</a:t>
            </a:r>
            <a:r>
              <a:rPr lang="en-US" sz="2800" dirty="0">
                <a:latin typeface="Arial" panose="020B0604020202020204" pitchFamily="34" charset="0"/>
                <a:cs typeface="Arial" panose="020B0604020202020204" pitchFamily="34" charset="0"/>
              </a:rPr>
              <a:t> (</a:t>
            </a:r>
            <a:r>
              <a:rPr lang="en-KR" sz="2800" dirty="0">
                <a:latin typeface="Arial" panose="020B0604020202020204" pitchFamily="34" charset="0"/>
                <a:cs typeface="Arial" panose="020B0604020202020204" pitchFamily="34" charset="0"/>
              </a:rPr>
              <a:t>Coursaris, </a:t>
            </a:r>
            <a:r>
              <a:rPr lang="en-US" sz="2800" dirty="0">
                <a:latin typeface="Arial" panose="020B0604020202020204" pitchFamily="34" charset="0"/>
                <a:cs typeface="Arial" panose="020B0604020202020204" pitchFamily="34" charset="0"/>
              </a:rPr>
              <a:t>2016; Khan, 2017)</a:t>
            </a:r>
          </a:p>
          <a:p>
            <a:pPr algn="just">
              <a:lnSpc>
                <a:spcPct val="170000"/>
              </a:lnSpc>
              <a:buClr>
                <a:srgbClr val="7030A0"/>
              </a:buClr>
              <a:buFont typeface="Courier New" panose="02070309020205020404" pitchFamily="49" charset="0"/>
              <a:buChar char="o"/>
            </a:pPr>
            <a:r>
              <a:rPr lang="en-US" sz="2800" b="1" dirty="0">
                <a:latin typeface="Arial" panose="020B0604020202020204" pitchFamily="34" charset="0"/>
                <a:cs typeface="Arial" panose="020B0604020202020204" pitchFamily="34" charset="0"/>
              </a:rPr>
              <a:t>Participation</a:t>
            </a:r>
            <a:r>
              <a:rPr lang="en-US" sz="2800" dirty="0">
                <a:latin typeface="Arial" panose="020B0604020202020204" pitchFamily="34" charset="0"/>
                <a:cs typeface="Arial" panose="020B0604020202020204" pitchFamily="34" charset="0"/>
              </a:rPr>
              <a:t> in the information development  results </a:t>
            </a:r>
            <a:r>
              <a:rPr lang="en-GB" sz="2800" b="1" dirty="0">
                <a:latin typeface="Arial" panose="020B0604020202020204" pitchFamily="34" charset="0"/>
                <a:cs typeface="Arial" panose="020B0604020202020204" pitchFamily="34" charset="0"/>
              </a:rPr>
              <a:t>consumer initiation  of </a:t>
            </a:r>
            <a:r>
              <a:rPr lang="en-US" sz="2800" b="1" dirty="0">
                <a:latin typeface="Arial" panose="020B0604020202020204" pitchFamily="34" charset="0"/>
                <a:cs typeface="Arial" panose="020B0604020202020204" pitchFamily="34" charset="0"/>
              </a:rPr>
              <a:t>user </a:t>
            </a:r>
            <a:r>
              <a:rPr lang="en-GB" sz="2800" b="1" dirty="0">
                <a:latin typeface="Arial" panose="020B0604020202020204" pitchFamily="34" charset="0"/>
                <a:cs typeface="Arial" panose="020B0604020202020204" pitchFamily="34" charset="0"/>
              </a:rPr>
              <a:t>behaviour </a:t>
            </a:r>
            <a:r>
              <a:rPr lang="en-GB" sz="2800" dirty="0">
                <a:latin typeface="Arial" panose="020B0604020202020204" pitchFamily="34" charset="0"/>
                <a:cs typeface="Arial" panose="020B0604020202020204" pitchFamily="34" charset="0"/>
              </a:rPr>
              <a:t>(Hogarth, 1991</a:t>
            </a:r>
            <a:r>
              <a:rPr lang="en-US" altLang="ko-KR" sz="2800" dirty="0">
                <a:latin typeface="Arial" panose="020B0604020202020204" pitchFamily="34" charset="0"/>
                <a:cs typeface="Arial" panose="020B0604020202020204" pitchFamily="34" charset="0"/>
              </a:rPr>
              <a:t>)</a:t>
            </a:r>
            <a:endParaRPr lang="en-KR" sz="2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24499C6-F2EA-30C7-4C2A-61FEA409B2CF}"/>
              </a:ext>
            </a:extLst>
          </p:cNvPr>
          <p:cNvSpPr txBox="1">
            <a:spLocks/>
          </p:cNvSpPr>
          <p:nvPr/>
        </p:nvSpPr>
        <p:spPr bwMode="auto">
          <a:xfrm>
            <a:off x="354402" y="235542"/>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a:solidFill>
                  <a:srgbClr val="00A6EB"/>
                </a:solidFill>
                <a:latin typeface="Arial" panose="020B0604020202020204" pitchFamily="34" charset="0"/>
                <a:cs typeface="Arial" panose="020B0604020202020204" pitchFamily="34" charset="0"/>
              </a:rPr>
              <a:t>Literature Review</a:t>
            </a:r>
            <a:endParaRPr lang="en-GB" altLang="pt-PT" b="1" dirty="0">
              <a:solidFill>
                <a:srgbClr val="00A6EB"/>
              </a:solidFill>
              <a:latin typeface="Arial" panose="020B0604020202020204" pitchFamily="34" charset="0"/>
              <a:cs typeface="Arial" panose="020B0604020202020204" pitchFamily="34" charset="0"/>
            </a:endParaRPr>
          </a:p>
        </p:txBody>
      </p:sp>
      <p:pic>
        <p:nvPicPr>
          <p:cNvPr id="6" name="Content Placeholder 4" descr="Graphical user interface&#10;&#10;Description automatically generated">
            <a:extLst>
              <a:ext uri="{FF2B5EF4-FFF2-40B4-BE49-F238E27FC236}">
                <a16:creationId xmlns:a16="http://schemas.microsoft.com/office/drawing/2014/main" id="{BAE6FE0F-16E3-550A-816D-DDCE6BE11CBE}"/>
              </a:ext>
            </a:extLst>
          </p:cNvPr>
          <p:cNvPicPr>
            <a:picLocks noChangeAspect="1"/>
          </p:cNvPicPr>
          <p:nvPr/>
        </p:nvPicPr>
        <p:blipFill rotWithShape="1">
          <a:blip r:embed="rId2"/>
          <a:srcRect l="1087" r="2502" b="555"/>
          <a:stretch/>
        </p:blipFill>
        <p:spPr>
          <a:xfrm>
            <a:off x="1393139" y="916401"/>
            <a:ext cx="3496211" cy="320953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B33525EB-5DF4-9DDC-1620-7AAA8A8648CB}"/>
              </a:ext>
            </a:extLst>
          </p:cNvPr>
          <p:cNvPicPr>
            <a:picLocks noChangeAspect="1"/>
          </p:cNvPicPr>
          <p:nvPr/>
        </p:nvPicPr>
        <p:blipFill rotWithShape="1">
          <a:blip r:embed="rId3"/>
          <a:srcRect l="23083" b="4693"/>
          <a:stretch/>
        </p:blipFill>
        <p:spPr>
          <a:xfrm>
            <a:off x="0" y="3292313"/>
            <a:ext cx="2218765" cy="3565687"/>
          </a:xfrm>
          <a:prstGeom prst="rect">
            <a:avLst/>
          </a:prstGeom>
        </p:spPr>
      </p:pic>
      <p:sp>
        <p:nvSpPr>
          <p:cNvPr id="2" name="Content Placeholder 3">
            <a:extLst>
              <a:ext uri="{FF2B5EF4-FFF2-40B4-BE49-F238E27FC236}">
                <a16:creationId xmlns:a16="http://schemas.microsoft.com/office/drawing/2014/main" id="{CB0C1A97-6BAB-55E0-F5A2-CA352D6EC637}"/>
              </a:ext>
            </a:extLst>
          </p:cNvPr>
          <p:cNvSpPr txBox="1">
            <a:spLocks/>
          </p:cNvSpPr>
          <p:nvPr/>
        </p:nvSpPr>
        <p:spPr>
          <a:xfrm>
            <a:off x="2218765" y="4336829"/>
            <a:ext cx="9829799" cy="2376100"/>
          </a:xfrm>
          <a:prstGeom prst="rect">
            <a:avLst/>
          </a:prstGeom>
          <a:solidFill>
            <a:schemeClr val="accent2">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rgbClr val="7030A0"/>
              </a:buClr>
              <a:buFont typeface="Arial" panose="020B0604020202020204" pitchFamily="34" charset="0"/>
              <a:buNone/>
            </a:pPr>
            <a:r>
              <a:rPr lang="en-KR" sz="1400" b="1" dirty="0">
                <a:latin typeface="Arial" panose="020B0604020202020204" pitchFamily="34" charset="0"/>
                <a:cs typeface="Arial" panose="020B0604020202020204" pitchFamily="34" charset="0"/>
              </a:rPr>
              <a:t>User Satisfaction</a:t>
            </a:r>
          </a:p>
          <a:p>
            <a:pPr algn="just">
              <a:lnSpc>
                <a:spcPct val="150000"/>
              </a:lnSpc>
              <a:buClr>
                <a:srgbClr val="7030A0"/>
              </a:buClr>
              <a:buFont typeface="Courier New" panose="02070309020205020404" pitchFamily="49" charset="0"/>
              <a:buChar char="o"/>
            </a:pPr>
            <a:r>
              <a:rPr lang="en-KR" sz="1400" dirty="0">
                <a:latin typeface="Arial" panose="020B0604020202020204" pitchFamily="34" charset="0"/>
                <a:cs typeface="Arial" panose="020B0604020202020204" pitchFamily="34" charset="0"/>
              </a:rPr>
              <a:t>The key aspects of social media </a:t>
            </a:r>
            <a:r>
              <a:rPr lang="en-KR" sz="1400" b="1" dirty="0">
                <a:latin typeface="Arial" panose="020B0604020202020204" pitchFamily="34" charset="0"/>
                <a:cs typeface="Arial" panose="020B0604020202020204" pitchFamily="34" charset="0"/>
              </a:rPr>
              <a:t>satisfaction</a:t>
            </a:r>
            <a:r>
              <a:rPr lang="en-KR" sz="1400" dirty="0">
                <a:latin typeface="Arial" panose="020B0604020202020204" pitchFamily="34" charset="0"/>
                <a:cs typeface="Arial" panose="020B0604020202020204" pitchFamily="34" charset="0"/>
              </a:rPr>
              <a:t> include </a:t>
            </a:r>
            <a:r>
              <a:rPr lang="en-KR" sz="1400" b="1" dirty="0">
                <a:latin typeface="Arial" panose="020B0604020202020204" pitchFamily="34" charset="0"/>
                <a:cs typeface="Arial" panose="020B0604020202020204" pitchFamily="34" charset="0"/>
              </a:rPr>
              <a:t>overall evaluation of information systems </a:t>
            </a:r>
            <a:r>
              <a:rPr lang="en-KR" sz="1400" dirty="0">
                <a:latin typeface="Arial" panose="020B0604020202020204" pitchFamily="34" charset="0"/>
                <a:cs typeface="Arial" panose="020B0604020202020204" pitchFamily="34" charset="0"/>
              </a:rPr>
              <a:t>and </a:t>
            </a:r>
            <a:r>
              <a:rPr lang="en-KR" sz="1400" b="1" dirty="0">
                <a:latin typeface="Arial" panose="020B0604020202020204" pitchFamily="34" charset="0"/>
                <a:cs typeface="Arial" panose="020B0604020202020204" pitchFamily="34" charset="0"/>
              </a:rPr>
              <a:t>consumer behavior of experience </a:t>
            </a:r>
            <a:r>
              <a:rPr lang="en-KR" sz="1400" dirty="0">
                <a:latin typeface="Arial" panose="020B0604020202020204" pitchFamily="34" charset="0"/>
                <a:cs typeface="Arial" panose="020B0604020202020204" pitchFamily="34" charset="0"/>
              </a:rPr>
              <a:t>on social media (Au</a:t>
            </a:r>
            <a:r>
              <a:rPr lang="en-US" sz="1400" dirty="0">
                <a:latin typeface="Arial" panose="020B0604020202020204" pitchFamily="34" charset="0"/>
                <a:cs typeface="Arial" panose="020B0604020202020204" pitchFamily="34" charset="0"/>
              </a:rPr>
              <a:t>, Ngai</a:t>
            </a:r>
            <a:r>
              <a:rPr lang="en-KR" sz="1400" dirty="0">
                <a:latin typeface="Arial" panose="020B0604020202020204" pitchFamily="34" charset="0"/>
                <a:cs typeface="Arial" panose="020B0604020202020204" pitchFamily="34" charset="0"/>
              </a:rPr>
              <a:t> &amp; Cheng, 2002) </a:t>
            </a:r>
          </a:p>
          <a:p>
            <a:pPr algn="just">
              <a:lnSpc>
                <a:spcPct val="150000"/>
              </a:lnSpc>
              <a:buClr>
                <a:srgbClr val="7030A0"/>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For entertainment programs, movies, and animations, </a:t>
            </a:r>
            <a:r>
              <a:rPr lang="en-GB" sz="1400" b="1" dirty="0">
                <a:latin typeface="Arial" panose="020B0604020202020204" pitchFamily="34" charset="0"/>
                <a:cs typeface="Arial" panose="020B0604020202020204" pitchFamily="34" charset="0"/>
              </a:rPr>
              <a:t>satisfaction with the quality of the content itself </a:t>
            </a:r>
            <a:r>
              <a:rPr lang="en-GB" sz="1400" dirty="0">
                <a:latin typeface="Arial" panose="020B0604020202020204" pitchFamily="34" charset="0"/>
                <a:cs typeface="Arial" panose="020B0604020202020204" pitchFamily="34" charset="0"/>
              </a:rPr>
              <a:t>was the most </a:t>
            </a:r>
            <a:r>
              <a:rPr lang="en-GB" sz="1400" i="1" dirty="0">
                <a:latin typeface="Arial" panose="020B0604020202020204" pitchFamily="34" charset="0"/>
                <a:cs typeface="Arial" panose="020B0604020202020204" pitchFamily="34" charset="0"/>
              </a:rPr>
              <a:t>important favourability factor </a:t>
            </a:r>
            <a:r>
              <a:rPr lang="en-GB" sz="1400" dirty="0">
                <a:latin typeface="Arial" panose="020B0604020202020204" pitchFamily="34" charset="0"/>
                <a:cs typeface="Arial" panose="020B0604020202020204" pitchFamily="34" charset="0"/>
              </a:rPr>
              <a:t>(Hallyu Report, 2021).</a:t>
            </a:r>
          </a:p>
          <a:p>
            <a:pPr algn="just">
              <a:lnSpc>
                <a:spcPct val="150000"/>
              </a:lnSpc>
              <a:buClr>
                <a:srgbClr val="7030A0"/>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Tourism satisfaction effect on general country image, destination image, and post-visit intentions (De </a:t>
            </a:r>
            <a:r>
              <a:rPr lang="en-GB" sz="1400" dirty="0" err="1">
                <a:latin typeface="Arial" panose="020B0604020202020204" pitchFamily="34" charset="0"/>
                <a:cs typeface="Arial" panose="020B0604020202020204" pitchFamily="34" charset="0"/>
              </a:rPr>
              <a:t>Nisco</a:t>
            </a:r>
            <a:r>
              <a:rPr lang="en-GB" sz="1400" dirty="0">
                <a:latin typeface="Arial" panose="020B0604020202020204" pitchFamily="34" charset="0"/>
                <a:cs typeface="Arial" panose="020B0604020202020204" pitchFamily="34" charset="0"/>
              </a:rPr>
              <a:t> et al., 2015)</a:t>
            </a:r>
          </a:p>
        </p:txBody>
      </p:sp>
    </p:spTree>
    <p:extLst>
      <p:ext uri="{BB962C8B-B14F-4D97-AF65-F5344CB8AC3E}">
        <p14:creationId xmlns:p14="http://schemas.microsoft.com/office/powerpoint/2010/main" val="314937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D8BAF-BE17-BEC6-5188-F96896FE8639}"/>
              </a:ext>
            </a:extLst>
          </p:cNvPr>
          <p:cNvSpPr>
            <a:spLocks noGrp="1"/>
          </p:cNvSpPr>
          <p:nvPr>
            <p:ph idx="1"/>
          </p:nvPr>
        </p:nvSpPr>
        <p:spPr>
          <a:xfrm>
            <a:off x="235870" y="750658"/>
            <a:ext cx="7722798" cy="5942321"/>
          </a:xfrm>
          <a:solidFill>
            <a:schemeClr val="accent1">
              <a:lumMod val="20000"/>
              <a:lumOff val="80000"/>
            </a:schemeClr>
          </a:solidFill>
          <a:ln>
            <a:solidFill>
              <a:schemeClr val="accent1">
                <a:lumMod val="20000"/>
                <a:lumOff val="80000"/>
              </a:schemeClr>
            </a:solidFill>
          </a:ln>
        </p:spPr>
        <p:txBody>
          <a:bodyPr>
            <a:normAutofit fontScale="55000" lnSpcReduction="20000"/>
          </a:bodyPr>
          <a:lstStyle/>
          <a:p>
            <a:pPr marL="0" indent="0" algn="just">
              <a:lnSpc>
                <a:spcPct val="120000"/>
              </a:lnSpc>
              <a:buNone/>
            </a:pPr>
            <a:r>
              <a:rPr lang="en-GB" sz="4200" b="1" dirty="0">
                <a:latin typeface="Arial" panose="020B0604020202020204" pitchFamily="34" charset="0"/>
                <a:cs typeface="Arial" panose="020B0604020202020204" pitchFamily="34" charset="0"/>
              </a:rPr>
              <a:t>Country Image</a:t>
            </a:r>
          </a:p>
          <a:p>
            <a:pPr algn="just">
              <a:lnSpc>
                <a:spcPct val="120000"/>
              </a:lnSpc>
              <a:buClr>
                <a:srgbClr val="7030A0"/>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The </a:t>
            </a:r>
            <a:r>
              <a:rPr lang="en-GB" sz="3300" b="1" dirty="0">
                <a:latin typeface="Arial" panose="020B0604020202020204" pitchFamily="34" charset="0"/>
                <a:cs typeface="Arial" panose="020B0604020202020204" pitchFamily="34" charset="0"/>
              </a:rPr>
              <a:t>overall</a:t>
            </a:r>
            <a:r>
              <a:rPr lang="en-GB" sz="3300" dirty="0">
                <a:latin typeface="Arial" panose="020B0604020202020204" pitchFamily="34" charset="0"/>
                <a:cs typeface="Arial" panose="020B0604020202020204" pitchFamily="34" charset="0"/>
              </a:rPr>
              <a:t> of all </a:t>
            </a:r>
            <a:r>
              <a:rPr lang="en-GB" sz="3300" b="1" dirty="0">
                <a:latin typeface="Arial" panose="020B0604020202020204" pitchFamily="34" charset="0"/>
                <a:cs typeface="Arial" panose="020B0604020202020204" pitchFamily="34" charset="0"/>
              </a:rPr>
              <a:t>descriptive, inferential and informational beliefs</a:t>
            </a:r>
            <a:r>
              <a:rPr lang="en-GB" sz="3300" dirty="0">
                <a:latin typeface="Arial" panose="020B0604020202020204" pitchFamily="34" charset="0"/>
                <a:cs typeface="Arial" panose="020B0604020202020204" pitchFamily="34" charset="0"/>
              </a:rPr>
              <a:t> one holds on a particular country (Martin and Eroglu, 1993)</a:t>
            </a:r>
          </a:p>
          <a:p>
            <a:pPr algn="just">
              <a:lnSpc>
                <a:spcPct val="120000"/>
              </a:lnSpc>
              <a:buClr>
                <a:srgbClr val="7030A0"/>
              </a:buClr>
              <a:buFont typeface="Courier New" panose="02070309020205020404" pitchFamily="49" charset="0"/>
              <a:buChar char="o"/>
            </a:pPr>
            <a:r>
              <a:rPr lang="en-KR" sz="3300" dirty="0">
                <a:latin typeface="Arial" panose="020B0604020202020204" pitchFamily="34" charset="0"/>
                <a:cs typeface="Arial" panose="020B0604020202020204" pitchFamily="34" charset="0"/>
              </a:rPr>
              <a:t>Hallyu’s impact on Korea’s national image and </a:t>
            </a:r>
            <a:r>
              <a:rPr lang="en-KR" sz="3300" b="1" dirty="0">
                <a:latin typeface="Arial" panose="020B0604020202020204" pitchFamily="34" charset="0"/>
                <a:cs typeface="Arial" panose="020B0604020202020204" pitchFamily="34" charset="0"/>
              </a:rPr>
              <a:t>domestic economy</a:t>
            </a:r>
            <a:r>
              <a:rPr lang="en-KR" sz="3300" dirty="0">
                <a:latin typeface="Arial" panose="020B0604020202020204" pitchFamily="34" charset="0"/>
                <a:cs typeface="Arial" panose="020B0604020202020204" pitchFamily="34" charset="0"/>
              </a:rPr>
              <a:t>, as well as on </a:t>
            </a:r>
            <a:r>
              <a:rPr lang="en-KR" sz="3300" b="1" dirty="0">
                <a:latin typeface="Arial" panose="020B0604020202020204" pitchFamily="34" charset="0"/>
                <a:cs typeface="Arial" panose="020B0604020202020204" pitchFamily="34" charset="0"/>
              </a:rPr>
              <a:t>transnational cultural flows</a:t>
            </a:r>
            <a:r>
              <a:rPr lang="en-KR" sz="3300" dirty="0">
                <a:latin typeface="Arial" panose="020B0604020202020204" pitchFamily="34" charset="0"/>
                <a:cs typeface="Arial" panose="020B0604020202020204" pitchFamily="34" charset="0"/>
              </a:rPr>
              <a:t>, have received scholarly attention (</a:t>
            </a:r>
            <a:r>
              <a:rPr lang="en-US" sz="3300" dirty="0" err="1">
                <a:latin typeface="Arial" panose="020B0604020202020204" pitchFamily="34" charset="0"/>
                <a:cs typeface="Arial" panose="020B0604020202020204" pitchFamily="34" charset="0"/>
              </a:rPr>
              <a:t>Jin</a:t>
            </a:r>
            <a:r>
              <a:rPr lang="en-KR" sz="3300" dirty="0">
                <a:latin typeface="Arial" panose="020B0604020202020204" pitchFamily="34" charset="0"/>
                <a:cs typeface="Arial" panose="020B0604020202020204" pitchFamily="34" charset="0"/>
              </a:rPr>
              <a:t> &amp; </a:t>
            </a:r>
            <a:r>
              <a:rPr lang="en-US" sz="3300" dirty="0">
                <a:latin typeface="Arial" panose="020B0604020202020204" pitchFamily="34" charset="0"/>
                <a:cs typeface="Arial" panose="020B0604020202020204" pitchFamily="34" charset="0"/>
              </a:rPr>
              <a:t>Yoon, 2016; Lee </a:t>
            </a:r>
            <a:r>
              <a:rPr lang="en-KR" sz="3300" dirty="0">
                <a:latin typeface="Arial" panose="020B0604020202020204" pitchFamily="34" charset="0"/>
                <a:cs typeface="Arial" panose="020B0604020202020204" pitchFamily="34" charset="0"/>
              </a:rPr>
              <a:t>&amp; </a:t>
            </a:r>
            <a:r>
              <a:rPr lang="en-US" sz="3300" dirty="0" err="1">
                <a:latin typeface="Arial" panose="020B0604020202020204" pitchFamily="34" charset="0"/>
                <a:cs typeface="Arial" panose="020B0604020202020204" pitchFamily="34" charset="0"/>
              </a:rPr>
              <a:t>Nornes</a:t>
            </a:r>
            <a:r>
              <a:rPr lang="en-US" sz="3300" dirty="0">
                <a:latin typeface="Arial" panose="020B0604020202020204" pitchFamily="34" charset="0"/>
                <a:cs typeface="Arial" panose="020B0604020202020204" pitchFamily="34" charset="0"/>
              </a:rPr>
              <a:t>, 2015</a:t>
            </a:r>
            <a:r>
              <a:rPr lang="en-KR" sz="3300" dirty="0">
                <a:latin typeface="Arial" panose="020B0604020202020204" pitchFamily="34" charset="0"/>
                <a:cs typeface="Arial" panose="020B0604020202020204" pitchFamily="34" charset="0"/>
              </a:rPr>
              <a:t>)</a:t>
            </a:r>
          </a:p>
          <a:p>
            <a:pPr algn="just">
              <a:lnSpc>
                <a:spcPct val="120000"/>
              </a:lnSpc>
              <a:buClr>
                <a:srgbClr val="7030A0"/>
              </a:buClr>
              <a:buFont typeface="Courier New" panose="02070309020205020404" pitchFamily="49" charset="0"/>
              <a:buChar char="o"/>
            </a:pPr>
            <a:r>
              <a:rPr lang="en-KR" sz="3300" dirty="0">
                <a:latin typeface="Arial" panose="020B0604020202020204" pitchFamily="34" charset="0"/>
                <a:cs typeface="Arial" panose="020B0604020202020204" pitchFamily="34" charset="0"/>
              </a:rPr>
              <a:t>However, little discussion of the </a:t>
            </a:r>
            <a:r>
              <a:rPr lang="en-KR" sz="3300" b="1" i="1" dirty="0">
                <a:latin typeface="Arial" panose="020B0604020202020204" pitchFamily="34" charset="0"/>
                <a:cs typeface="Arial" panose="020B0604020202020204" pitchFamily="34" charset="0"/>
              </a:rPr>
              <a:t>role of social media in Hallyu’s propagation</a:t>
            </a:r>
            <a:r>
              <a:rPr lang="en-KR" sz="3300" dirty="0">
                <a:latin typeface="Arial" panose="020B0604020202020204" pitchFamily="34" charset="0"/>
                <a:cs typeface="Arial" panose="020B0604020202020204" pitchFamily="34" charset="0"/>
              </a:rPr>
              <a:t> on the impact of tourism is take</a:t>
            </a:r>
            <a:r>
              <a:rPr lang="en-US" sz="3300" dirty="0">
                <a:latin typeface="Arial" panose="020B0604020202020204" pitchFamily="34" charset="0"/>
                <a:cs typeface="Arial" panose="020B0604020202020204" pitchFamily="34" charset="0"/>
              </a:rPr>
              <a:t>n</a:t>
            </a:r>
          </a:p>
          <a:p>
            <a:pPr algn="just">
              <a:lnSpc>
                <a:spcPct val="120000"/>
              </a:lnSpc>
              <a:buClr>
                <a:srgbClr val="7030A0"/>
              </a:buClr>
              <a:buFont typeface="Courier New" panose="02070309020205020404" pitchFamily="49" charset="0"/>
              <a:buChar char="o"/>
            </a:pPr>
            <a:endParaRPr lang="en-GB" sz="3300" b="1" dirty="0">
              <a:latin typeface="Arial" panose="020B0604020202020204" pitchFamily="34" charset="0"/>
              <a:cs typeface="Arial" panose="020B0604020202020204" pitchFamily="34" charset="0"/>
            </a:endParaRPr>
          </a:p>
          <a:p>
            <a:pPr marL="0" indent="0">
              <a:lnSpc>
                <a:spcPct val="120000"/>
              </a:lnSpc>
              <a:buNone/>
            </a:pPr>
            <a:r>
              <a:rPr lang="en-GB" sz="4200" b="1" dirty="0">
                <a:latin typeface="Arial" panose="020B0604020202020204" pitchFamily="34" charset="0"/>
                <a:cs typeface="Arial" panose="020B0604020202020204" pitchFamily="34" charset="0"/>
              </a:rPr>
              <a:t>Destination Image</a:t>
            </a:r>
          </a:p>
          <a:p>
            <a:pPr algn="just">
              <a:lnSpc>
                <a:spcPct val="120000"/>
              </a:lnSpc>
              <a:buClr>
                <a:srgbClr val="7030A0"/>
              </a:buClr>
              <a:buFont typeface="Courier New" panose="02070309020205020404" pitchFamily="49" charset="0"/>
              <a:buChar char="o"/>
            </a:pPr>
            <a:r>
              <a:rPr lang="en-GB" sz="3800" dirty="0">
                <a:latin typeface="Arial" panose="020B0604020202020204" pitchFamily="34" charset="0"/>
                <a:cs typeface="Arial" panose="020B0604020202020204" pitchFamily="34" charset="0"/>
              </a:rPr>
              <a:t>An </a:t>
            </a:r>
            <a:r>
              <a:rPr lang="en-GB" sz="3800" b="1" dirty="0">
                <a:latin typeface="Arial" panose="020B0604020202020204" pitchFamily="34" charset="0"/>
                <a:cs typeface="Arial" panose="020B0604020202020204" pitchFamily="34" charset="0"/>
              </a:rPr>
              <a:t>image of a place </a:t>
            </a:r>
            <a:r>
              <a:rPr lang="en-GB" sz="3800" dirty="0">
                <a:latin typeface="Arial" panose="020B0604020202020204" pitchFamily="34" charset="0"/>
                <a:cs typeface="Arial" panose="020B0604020202020204" pitchFamily="34" charset="0"/>
              </a:rPr>
              <a:t>as the sum of all </a:t>
            </a:r>
            <a:r>
              <a:rPr lang="en-GB" sz="3800" b="1" i="1" dirty="0">
                <a:latin typeface="Arial" panose="020B0604020202020204" pitchFamily="34" charset="0"/>
                <a:cs typeface="Arial" panose="020B0604020202020204" pitchFamily="34" charset="0"/>
              </a:rPr>
              <a:t>those emotional, and aesthetic qualities</a:t>
            </a:r>
            <a:r>
              <a:rPr lang="en-GB" sz="3800" dirty="0">
                <a:latin typeface="Arial" panose="020B0604020202020204" pitchFamily="34" charset="0"/>
                <a:cs typeface="Arial" panose="020B0604020202020204" pitchFamily="34" charset="0"/>
              </a:rPr>
              <a:t> such as </a:t>
            </a:r>
            <a:r>
              <a:rPr lang="en-GB" sz="3800" b="1" i="1" dirty="0">
                <a:latin typeface="Arial" panose="020B0604020202020204" pitchFamily="34" charset="0"/>
                <a:cs typeface="Arial" panose="020B0604020202020204" pitchFamily="34" charset="0"/>
              </a:rPr>
              <a:t>experience, beliefs, ideas, recollections and impressions</a:t>
            </a:r>
            <a:r>
              <a:rPr lang="en-GB" sz="3800" dirty="0">
                <a:latin typeface="Arial" panose="020B0604020202020204" pitchFamily="34" charset="0"/>
                <a:cs typeface="Arial" panose="020B0604020202020204" pitchFamily="34" charset="0"/>
              </a:rPr>
              <a:t>, that a person has of a place</a:t>
            </a:r>
            <a:r>
              <a:rPr lang="ko-KR" altLang="en-US" sz="3800" dirty="0">
                <a:latin typeface="Arial" panose="020B0604020202020204" pitchFamily="34" charset="0"/>
                <a:cs typeface="Arial" panose="020B0604020202020204" pitchFamily="34" charset="0"/>
              </a:rPr>
              <a:t> </a:t>
            </a:r>
            <a:r>
              <a:rPr lang="en-GB" sz="3800" dirty="0">
                <a:latin typeface="Arial" panose="020B0604020202020204" pitchFamily="34" charset="0"/>
                <a:cs typeface="Arial" panose="020B0604020202020204" pitchFamily="34" charset="0"/>
              </a:rPr>
              <a:t>(Kotler, Haider, &amp; Rein, 1993)</a:t>
            </a:r>
          </a:p>
          <a:p>
            <a:pPr algn="just">
              <a:lnSpc>
                <a:spcPct val="120000"/>
              </a:lnSpc>
              <a:buClr>
                <a:srgbClr val="7030A0"/>
              </a:buClr>
              <a:buFont typeface="Courier New" panose="02070309020205020404" pitchFamily="49" charset="0"/>
              <a:buChar char="o"/>
            </a:pPr>
            <a:r>
              <a:rPr lang="en-GB" sz="3800" dirty="0">
                <a:latin typeface="Arial" panose="020B0604020202020204" pitchFamily="34" charset="0"/>
                <a:cs typeface="Arial" panose="020B0604020202020204" pitchFamily="34" charset="0"/>
              </a:rPr>
              <a:t>Country image and destination image has impact on tourists’ travel intention (</a:t>
            </a:r>
            <a:r>
              <a:rPr lang="en-GB" sz="3800" dirty="0" err="1">
                <a:latin typeface="Arial" panose="020B0604020202020204" pitchFamily="34" charset="0"/>
                <a:cs typeface="Arial" panose="020B0604020202020204" pitchFamily="34" charset="0"/>
              </a:rPr>
              <a:t>Chaulagain</a:t>
            </a:r>
            <a:r>
              <a:rPr lang="en-GB" sz="3800" dirty="0">
                <a:latin typeface="Arial" panose="020B0604020202020204" pitchFamily="34" charset="0"/>
                <a:cs typeface="Arial" panose="020B0604020202020204" pitchFamily="34" charset="0"/>
              </a:rPr>
              <a:t>, </a:t>
            </a:r>
            <a:r>
              <a:rPr lang="en-GB" sz="3800" dirty="0" err="1">
                <a:latin typeface="Arial" panose="020B0604020202020204" pitchFamily="34" charset="0"/>
                <a:cs typeface="Arial" panose="020B0604020202020204" pitchFamily="34" charset="0"/>
              </a:rPr>
              <a:t>Wiitala</a:t>
            </a:r>
            <a:r>
              <a:rPr lang="en-GB" sz="3800" dirty="0">
                <a:latin typeface="Arial" panose="020B0604020202020204" pitchFamily="34" charset="0"/>
                <a:cs typeface="Arial" panose="020B0604020202020204" pitchFamily="34" charset="0"/>
              </a:rPr>
              <a:t> &amp; Fu, 2019)</a:t>
            </a:r>
          </a:p>
        </p:txBody>
      </p:sp>
      <p:sp>
        <p:nvSpPr>
          <p:cNvPr id="4" name="Title 1">
            <a:extLst>
              <a:ext uri="{FF2B5EF4-FFF2-40B4-BE49-F238E27FC236}">
                <a16:creationId xmlns:a16="http://schemas.microsoft.com/office/drawing/2014/main" id="{5B4D7509-BB21-E828-7E6B-9D4CC8543188}"/>
              </a:ext>
            </a:extLst>
          </p:cNvPr>
          <p:cNvSpPr txBox="1">
            <a:spLocks/>
          </p:cNvSpPr>
          <p:nvPr/>
        </p:nvSpPr>
        <p:spPr bwMode="auto">
          <a:xfrm>
            <a:off x="235869" y="165021"/>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Literature Review</a:t>
            </a:r>
          </a:p>
        </p:txBody>
      </p:sp>
      <p:pic>
        <p:nvPicPr>
          <p:cNvPr id="5" name="Picture 4">
            <a:extLst>
              <a:ext uri="{FF2B5EF4-FFF2-40B4-BE49-F238E27FC236}">
                <a16:creationId xmlns:a16="http://schemas.microsoft.com/office/drawing/2014/main" id="{24019C50-FFC9-B1BB-2CE0-8A52DD9E4D25}"/>
              </a:ext>
            </a:extLst>
          </p:cNvPr>
          <p:cNvPicPr>
            <a:picLocks noChangeAspect="1"/>
          </p:cNvPicPr>
          <p:nvPr/>
        </p:nvPicPr>
        <p:blipFill rotWithShape="1">
          <a:blip r:embed="rId2"/>
          <a:srcRect l="14856" t="19716" r="8388" b="24077"/>
          <a:stretch/>
        </p:blipFill>
        <p:spPr>
          <a:xfrm>
            <a:off x="8111758" y="3660798"/>
            <a:ext cx="4080241" cy="3159524"/>
          </a:xfrm>
          <a:prstGeom prst="rect">
            <a:avLst/>
          </a:prstGeom>
        </p:spPr>
      </p:pic>
      <p:pic>
        <p:nvPicPr>
          <p:cNvPr id="6" name="Picture 5" descr="A group of ceramic figurines&#10;&#10;Description automatically generated with low confidence">
            <a:extLst>
              <a:ext uri="{FF2B5EF4-FFF2-40B4-BE49-F238E27FC236}">
                <a16:creationId xmlns:a16="http://schemas.microsoft.com/office/drawing/2014/main" id="{D645AA0E-C817-882F-01EF-4C14D6C5F9BB}"/>
              </a:ext>
            </a:extLst>
          </p:cNvPr>
          <p:cNvPicPr>
            <a:picLocks noChangeAspect="1"/>
          </p:cNvPicPr>
          <p:nvPr/>
        </p:nvPicPr>
        <p:blipFill rotWithShape="1">
          <a:blip r:embed="rId3"/>
          <a:srcRect l="6799" t="24225" r="5343"/>
          <a:stretch/>
        </p:blipFill>
        <p:spPr>
          <a:xfrm>
            <a:off x="8141254" y="880147"/>
            <a:ext cx="4003579" cy="2366681"/>
          </a:xfrm>
          <a:prstGeom prst="rect">
            <a:avLst/>
          </a:prstGeom>
        </p:spPr>
      </p:pic>
    </p:spTree>
    <p:extLst>
      <p:ext uri="{BB962C8B-B14F-4D97-AF65-F5344CB8AC3E}">
        <p14:creationId xmlns:p14="http://schemas.microsoft.com/office/powerpoint/2010/main" val="66315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73;p17">
            <a:extLst>
              <a:ext uri="{FF2B5EF4-FFF2-40B4-BE49-F238E27FC236}">
                <a16:creationId xmlns:a16="http://schemas.microsoft.com/office/drawing/2014/main" id="{82E88DB8-0048-76A1-6CF8-ADE3755738EA}"/>
              </a:ext>
            </a:extLst>
          </p:cNvPr>
          <p:cNvGrpSpPr/>
          <p:nvPr/>
        </p:nvGrpSpPr>
        <p:grpSpPr>
          <a:xfrm flipH="1">
            <a:off x="354402" y="3590447"/>
            <a:ext cx="1376701" cy="786137"/>
            <a:chOff x="6016130" y="1946125"/>
            <a:chExt cx="2417018" cy="1446344"/>
          </a:xfrm>
        </p:grpSpPr>
        <p:sp>
          <p:nvSpPr>
            <p:cNvPr id="5" name="Google Shape;174;p17">
              <a:extLst>
                <a:ext uri="{FF2B5EF4-FFF2-40B4-BE49-F238E27FC236}">
                  <a16:creationId xmlns:a16="http://schemas.microsoft.com/office/drawing/2014/main" id="{77DF7C2C-45D0-0BDB-D65C-31D312E23575}"/>
                </a:ext>
              </a:extLst>
            </p:cNvPr>
            <p:cNvSpPr/>
            <p:nvPr/>
          </p:nvSpPr>
          <p:spPr>
            <a:xfrm>
              <a:off x="6016130" y="1946125"/>
              <a:ext cx="2417018" cy="1446344"/>
            </a:xfrm>
            <a:custGeom>
              <a:avLst/>
              <a:gdLst/>
              <a:ahLst/>
              <a:cxnLst/>
              <a:rect l="l" t="t" r="r" b="b"/>
              <a:pathLst>
                <a:path w="60752" h="36354" extrusionOk="0">
                  <a:moveTo>
                    <a:pt x="54112" y="1"/>
                  </a:moveTo>
                  <a:lnTo>
                    <a:pt x="53929" y="21"/>
                  </a:lnTo>
                  <a:lnTo>
                    <a:pt x="53624" y="164"/>
                  </a:lnTo>
                  <a:lnTo>
                    <a:pt x="53542" y="327"/>
                  </a:lnTo>
                  <a:lnTo>
                    <a:pt x="49999" y="10204"/>
                  </a:lnTo>
                  <a:lnTo>
                    <a:pt x="2995" y="10204"/>
                  </a:lnTo>
                  <a:lnTo>
                    <a:pt x="2710" y="10224"/>
                  </a:lnTo>
                  <a:lnTo>
                    <a:pt x="2119" y="10346"/>
                  </a:lnTo>
                  <a:lnTo>
                    <a:pt x="1589" y="10591"/>
                  </a:lnTo>
                  <a:lnTo>
                    <a:pt x="1101" y="10937"/>
                  </a:lnTo>
                  <a:lnTo>
                    <a:pt x="693" y="11365"/>
                  </a:lnTo>
                  <a:lnTo>
                    <a:pt x="368" y="11854"/>
                  </a:lnTo>
                  <a:lnTo>
                    <a:pt x="123" y="12403"/>
                  </a:lnTo>
                  <a:lnTo>
                    <a:pt x="1" y="12994"/>
                  </a:lnTo>
                  <a:lnTo>
                    <a:pt x="1" y="13279"/>
                  </a:lnTo>
                  <a:lnTo>
                    <a:pt x="1" y="33360"/>
                  </a:lnTo>
                  <a:lnTo>
                    <a:pt x="1" y="33665"/>
                  </a:lnTo>
                  <a:lnTo>
                    <a:pt x="123" y="34235"/>
                  </a:lnTo>
                  <a:lnTo>
                    <a:pt x="368" y="34765"/>
                  </a:lnTo>
                  <a:lnTo>
                    <a:pt x="693" y="35254"/>
                  </a:lnTo>
                  <a:lnTo>
                    <a:pt x="1101" y="35661"/>
                  </a:lnTo>
                  <a:lnTo>
                    <a:pt x="1589" y="35987"/>
                  </a:lnTo>
                  <a:lnTo>
                    <a:pt x="2119" y="36211"/>
                  </a:lnTo>
                  <a:lnTo>
                    <a:pt x="2710" y="36333"/>
                  </a:lnTo>
                  <a:lnTo>
                    <a:pt x="2995" y="36353"/>
                  </a:lnTo>
                  <a:lnTo>
                    <a:pt x="57982" y="36353"/>
                  </a:lnTo>
                  <a:lnTo>
                    <a:pt x="58287" y="36333"/>
                  </a:lnTo>
                  <a:lnTo>
                    <a:pt x="58837" y="36211"/>
                  </a:lnTo>
                  <a:lnTo>
                    <a:pt x="59346" y="35987"/>
                  </a:lnTo>
                  <a:lnTo>
                    <a:pt x="59774" y="35661"/>
                  </a:lnTo>
                  <a:lnTo>
                    <a:pt x="60141" y="35254"/>
                  </a:lnTo>
                  <a:lnTo>
                    <a:pt x="60426" y="34765"/>
                  </a:lnTo>
                  <a:lnTo>
                    <a:pt x="60629" y="34235"/>
                  </a:lnTo>
                  <a:lnTo>
                    <a:pt x="60752" y="33665"/>
                  </a:lnTo>
                  <a:lnTo>
                    <a:pt x="60752" y="33360"/>
                  </a:lnTo>
                  <a:lnTo>
                    <a:pt x="60752" y="13279"/>
                  </a:lnTo>
                  <a:lnTo>
                    <a:pt x="60752" y="12994"/>
                  </a:lnTo>
                  <a:lnTo>
                    <a:pt x="60629" y="12403"/>
                  </a:lnTo>
                  <a:lnTo>
                    <a:pt x="60426" y="11854"/>
                  </a:lnTo>
                  <a:lnTo>
                    <a:pt x="60141" y="11365"/>
                  </a:lnTo>
                  <a:lnTo>
                    <a:pt x="59774" y="10937"/>
                  </a:lnTo>
                  <a:lnTo>
                    <a:pt x="59346" y="10591"/>
                  </a:lnTo>
                  <a:lnTo>
                    <a:pt x="58837" y="10346"/>
                  </a:lnTo>
                  <a:lnTo>
                    <a:pt x="58287" y="10224"/>
                  </a:lnTo>
                  <a:lnTo>
                    <a:pt x="57982" y="10204"/>
                  </a:lnTo>
                  <a:lnTo>
                    <a:pt x="57636" y="10204"/>
                  </a:lnTo>
                  <a:lnTo>
                    <a:pt x="54642" y="367"/>
                  </a:lnTo>
                  <a:lnTo>
                    <a:pt x="54581" y="204"/>
                  </a:lnTo>
                  <a:lnTo>
                    <a:pt x="54296" y="21"/>
                  </a:lnTo>
                  <a:lnTo>
                    <a:pt x="5411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6" name="Google Shape;175;p17">
              <a:extLst>
                <a:ext uri="{FF2B5EF4-FFF2-40B4-BE49-F238E27FC236}">
                  <a16:creationId xmlns:a16="http://schemas.microsoft.com/office/drawing/2014/main" id="{49438FF1-F384-D397-E60A-5E537A67A544}"/>
                </a:ext>
              </a:extLst>
            </p:cNvPr>
            <p:cNvSpPr/>
            <p:nvPr/>
          </p:nvSpPr>
          <p:spPr>
            <a:xfrm>
              <a:off x="6257297" y="2796913"/>
              <a:ext cx="1945545" cy="117645"/>
            </a:xfrm>
            <a:custGeom>
              <a:avLst/>
              <a:gdLst/>
              <a:ahLst/>
              <a:cxnLst/>
              <a:rect l="l" t="t" r="r" b="b"/>
              <a:pathLst>
                <a:path w="44805" h="2709" extrusionOk="0">
                  <a:moveTo>
                    <a:pt x="570" y="0"/>
                  </a:moveTo>
                  <a:lnTo>
                    <a:pt x="346" y="41"/>
                  </a:lnTo>
                  <a:lnTo>
                    <a:pt x="41" y="367"/>
                  </a:lnTo>
                  <a:lnTo>
                    <a:pt x="0" y="591"/>
                  </a:lnTo>
                  <a:lnTo>
                    <a:pt x="0" y="1996"/>
                  </a:lnTo>
                  <a:lnTo>
                    <a:pt x="41" y="2240"/>
                  </a:lnTo>
                  <a:lnTo>
                    <a:pt x="244" y="2566"/>
                  </a:lnTo>
                  <a:lnTo>
                    <a:pt x="448" y="2709"/>
                  </a:lnTo>
                  <a:lnTo>
                    <a:pt x="44234" y="2709"/>
                  </a:lnTo>
                  <a:lnTo>
                    <a:pt x="44458" y="2566"/>
                  </a:lnTo>
                  <a:lnTo>
                    <a:pt x="44682" y="2363"/>
                  </a:lnTo>
                  <a:lnTo>
                    <a:pt x="44804" y="2118"/>
                  </a:lnTo>
                  <a:lnTo>
                    <a:pt x="44804" y="1996"/>
                  </a:lnTo>
                  <a:lnTo>
                    <a:pt x="44804" y="591"/>
                  </a:lnTo>
                  <a:lnTo>
                    <a:pt x="44804" y="469"/>
                  </a:lnTo>
                  <a:lnTo>
                    <a:pt x="44682" y="265"/>
                  </a:lnTo>
                  <a:lnTo>
                    <a:pt x="44356" y="41"/>
                  </a:lnTo>
                  <a:lnTo>
                    <a:pt x="4411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 name="Google Shape;176;p17">
              <a:extLst>
                <a:ext uri="{FF2B5EF4-FFF2-40B4-BE49-F238E27FC236}">
                  <a16:creationId xmlns:a16="http://schemas.microsoft.com/office/drawing/2014/main" id="{4D79E5BD-34E8-EB3A-BF17-AA07D20460AD}"/>
                </a:ext>
              </a:extLst>
            </p:cNvPr>
            <p:cNvSpPr/>
            <p:nvPr/>
          </p:nvSpPr>
          <p:spPr>
            <a:xfrm>
              <a:off x="6257297" y="2944605"/>
              <a:ext cx="1960569" cy="117645"/>
            </a:xfrm>
            <a:custGeom>
              <a:avLst/>
              <a:gdLst/>
              <a:ahLst/>
              <a:cxnLst/>
              <a:rect l="l" t="t" r="r" b="b"/>
              <a:pathLst>
                <a:path w="45151" h="2709" extrusionOk="0">
                  <a:moveTo>
                    <a:pt x="611" y="0"/>
                  </a:moveTo>
                  <a:lnTo>
                    <a:pt x="387" y="21"/>
                  </a:lnTo>
                  <a:lnTo>
                    <a:pt x="122" y="184"/>
                  </a:lnTo>
                  <a:lnTo>
                    <a:pt x="20" y="346"/>
                  </a:lnTo>
                  <a:lnTo>
                    <a:pt x="0" y="448"/>
                  </a:lnTo>
                  <a:lnTo>
                    <a:pt x="0" y="1955"/>
                  </a:lnTo>
                  <a:lnTo>
                    <a:pt x="41" y="2200"/>
                  </a:lnTo>
                  <a:lnTo>
                    <a:pt x="285" y="2566"/>
                  </a:lnTo>
                  <a:lnTo>
                    <a:pt x="489" y="2688"/>
                  </a:lnTo>
                  <a:lnTo>
                    <a:pt x="611" y="2709"/>
                  </a:lnTo>
                  <a:lnTo>
                    <a:pt x="44397" y="2709"/>
                  </a:lnTo>
                  <a:lnTo>
                    <a:pt x="44519" y="2688"/>
                  </a:lnTo>
                  <a:lnTo>
                    <a:pt x="44784" y="2566"/>
                  </a:lnTo>
                  <a:lnTo>
                    <a:pt x="45008" y="2342"/>
                  </a:lnTo>
                  <a:lnTo>
                    <a:pt x="45130" y="2078"/>
                  </a:lnTo>
                  <a:lnTo>
                    <a:pt x="45151" y="1955"/>
                  </a:lnTo>
                  <a:lnTo>
                    <a:pt x="45151" y="448"/>
                  </a:lnTo>
                  <a:lnTo>
                    <a:pt x="45130" y="346"/>
                  </a:lnTo>
                  <a:lnTo>
                    <a:pt x="45008" y="184"/>
                  </a:lnTo>
                  <a:lnTo>
                    <a:pt x="44641" y="21"/>
                  </a:lnTo>
                  <a:lnTo>
                    <a:pt x="4439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 name="Google Shape;177;p17">
              <a:extLst>
                <a:ext uri="{FF2B5EF4-FFF2-40B4-BE49-F238E27FC236}">
                  <a16:creationId xmlns:a16="http://schemas.microsoft.com/office/drawing/2014/main" id="{D0A3A5C0-808B-8CB3-AAC9-766ECCB249C7}"/>
                </a:ext>
              </a:extLst>
            </p:cNvPr>
            <p:cNvSpPr/>
            <p:nvPr/>
          </p:nvSpPr>
          <p:spPr>
            <a:xfrm>
              <a:off x="7200922" y="3106455"/>
              <a:ext cx="1016998" cy="103488"/>
            </a:xfrm>
            <a:custGeom>
              <a:avLst/>
              <a:gdLst/>
              <a:ahLst/>
              <a:cxnLst/>
              <a:rect l="l" t="t" r="r" b="b"/>
              <a:pathLst>
                <a:path w="23421" h="2383" extrusionOk="0">
                  <a:moveTo>
                    <a:pt x="550" y="0"/>
                  </a:moveTo>
                  <a:lnTo>
                    <a:pt x="326" y="41"/>
                  </a:lnTo>
                  <a:lnTo>
                    <a:pt x="41" y="326"/>
                  </a:lnTo>
                  <a:lnTo>
                    <a:pt x="0" y="550"/>
                  </a:lnTo>
                  <a:lnTo>
                    <a:pt x="0" y="1833"/>
                  </a:lnTo>
                  <a:lnTo>
                    <a:pt x="41" y="2057"/>
                  </a:lnTo>
                  <a:lnTo>
                    <a:pt x="326" y="2342"/>
                  </a:lnTo>
                  <a:lnTo>
                    <a:pt x="550" y="2383"/>
                  </a:lnTo>
                  <a:lnTo>
                    <a:pt x="22871" y="2383"/>
                  </a:lnTo>
                  <a:lnTo>
                    <a:pt x="23095" y="2342"/>
                  </a:lnTo>
                  <a:lnTo>
                    <a:pt x="23380" y="2057"/>
                  </a:lnTo>
                  <a:lnTo>
                    <a:pt x="23421" y="1833"/>
                  </a:lnTo>
                  <a:lnTo>
                    <a:pt x="23421" y="550"/>
                  </a:lnTo>
                  <a:lnTo>
                    <a:pt x="23380" y="326"/>
                  </a:lnTo>
                  <a:lnTo>
                    <a:pt x="23095" y="41"/>
                  </a:lnTo>
                  <a:lnTo>
                    <a:pt x="22871"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 name="Google Shape;178;p17">
              <a:extLst>
                <a:ext uri="{FF2B5EF4-FFF2-40B4-BE49-F238E27FC236}">
                  <a16:creationId xmlns:a16="http://schemas.microsoft.com/office/drawing/2014/main" id="{AFB4E3F8-136A-D025-3B18-2779DA6636CF}"/>
                </a:ext>
              </a:extLst>
            </p:cNvPr>
            <p:cNvSpPr/>
            <p:nvPr/>
          </p:nvSpPr>
          <p:spPr>
            <a:xfrm>
              <a:off x="7435287" y="2521663"/>
              <a:ext cx="98178" cy="92935"/>
            </a:xfrm>
            <a:custGeom>
              <a:avLst/>
              <a:gdLst/>
              <a:ahLst/>
              <a:cxnLst/>
              <a:rect l="l" t="t" r="r" b="b"/>
              <a:pathLst>
                <a:path w="2261" h="2140" extrusionOk="0">
                  <a:moveTo>
                    <a:pt x="1140" y="1"/>
                  </a:moveTo>
                  <a:lnTo>
                    <a:pt x="876" y="815"/>
                  </a:lnTo>
                  <a:lnTo>
                    <a:pt x="0" y="815"/>
                  </a:lnTo>
                  <a:lnTo>
                    <a:pt x="713" y="1324"/>
                  </a:lnTo>
                  <a:lnTo>
                    <a:pt x="448" y="2139"/>
                  </a:lnTo>
                  <a:lnTo>
                    <a:pt x="448" y="2139"/>
                  </a:lnTo>
                  <a:lnTo>
                    <a:pt x="1140" y="1630"/>
                  </a:lnTo>
                  <a:lnTo>
                    <a:pt x="1833" y="2139"/>
                  </a:lnTo>
                  <a:lnTo>
                    <a:pt x="1568" y="1324"/>
                  </a:lnTo>
                  <a:lnTo>
                    <a:pt x="2261" y="815"/>
                  </a:lnTo>
                  <a:lnTo>
                    <a:pt x="1405" y="815"/>
                  </a:lnTo>
                  <a:lnTo>
                    <a:pt x="114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 name="Google Shape;179;p17">
              <a:extLst>
                <a:ext uri="{FF2B5EF4-FFF2-40B4-BE49-F238E27FC236}">
                  <a16:creationId xmlns:a16="http://schemas.microsoft.com/office/drawing/2014/main" id="{E8FC4242-CBF2-1ACA-0341-4C72BD969556}"/>
                </a:ext>
              </a:extLst>
            </p:cNvPr>
            <p:cNvSpPr/>
            <p:nvPr/>
          </p:nvSpPr>
          <p:spPr>
            <a:xfrm>
              <a:off x="7282257" y="2521663"/>
              <a:ext cx="98222" cy="92935"/>
            </a:xfrm>
            <a:custGeom>
              <a:avLst/>
              <a:gdLst/>
              <a:ahLst/>
              <a:cxnLst/>
              <a:rect l="l" t="t" r="r" b="b"/>
              <a:pathLst>
                <a:path w="2262" h="2140" extrusionOk="0">
                  <a:moveTo>
                    <a:pt x="1121" y="1"/>
                  </a:moveTo>
                  <a:lnTo>
                    <a:pt x="856" y="815"/>
                  </a:lnTo>
                  <a:lnTo>
                    <a:pt x="1" y="815"/>
                  </a:lnTo>
                  <a:lnTo>
                    <a:pt x="693" y="1324"/>
                  </a:lnTo>
                  <a:lnTo>
                    <a:pt x="428" y="2139"/>
                  </a:lnTo>
                  <a:lnTo>
                    <a:pt x="428" y="2139"/>
                  </a:lnTo>
                  <a:lnTo>
                    <a:pt x="1121" y="1630"/>
                  </a:lnTo>
                  <a:lnTo>
                    <a:pt x="1834" y="2139"/>
                  </a:lnTo>
                  <a:lnTo>
                    <a:pt x="1569" y="1324"/>
                  </a:lnTo>
                  <a:lnTo>
                    <a:pt x="2261" y="815"/>
                  </a:lnTo>
                  <a:lnTo>
                    <a:pt x="1406" y="815"/>
                  </a:lnTo>
                  <a:lnTo>
                    <a:pt x="112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1" name="Google Shape;180;p17">
              <a:extLst>
                <a:ext uri="{FF2B5EF4-FFF2-40B4-BE49-F238E27FC236}">
                  <a16:creationId xmlns:a16="http://schemas.microsoft.com/office/drawing/2014/main" id="{EAF94AC5-CBF7-8D4A-63EE-059B31F8FADF}"/>
                </a:ext>
              </a:extLst>
            </p:cNvPr>
            <p:cNvSpPr/>
            <p:nvPr/>
          </p:nvSpPr>
          <p:spPr>
            <a:xfrm>
              <a:off x="7129271" y="2521663"/>
              <a:ext cx="97310" cy="92935"/>
            </a:xfrm>
            <a:custGeom>
              <a:avLst/>
              <a:gdLst/>
              <a:ahLst/>
              <a:cxnLst/>
              <a:rect l="l" t="t" r="r" b="b"/>
              <a:pathLst>
                <a:path w="2241" h="2140" extrusionOk="0">
                  <a:moveTo>
                    <a:pt x="1121" y="1"/>
                  </a:moveTo>
                  <a:lnTo>
                    <a:pt x="856" y="815"/>
                  </a:lnTo>
                  <a:lnTo>
                    <a:pt x="1" y="815"/>
                  </a:lnTo>
                  <a:lnTo>
                    <a:pt x="693" y="1324"/>
                  </a:lnTo>
                  <a:lnTo>
                    <a:pt x="428" y="2139"/>
                  </a:lnTo>
                  <a:lnTo>
                    <a:pt x="1121" y="1630"/>
                  </a:lnTo>
                  <a:lnTo>
                    <a:pt x="1813" y="2139"/>
                  </a:lnTo>
                  <a:lnTo>
                    <a:pt x="1813" y="2139"/>
                  </a:lnTo>
                  <a:lnTo>
                    <a:pt x="1548" y="1324"/>
                  </a:lnTo>
                  <a:lnTo>
                    <a:pt x="2241" y="815"/>
                  </a:lnTo>
                  <a:lnTo>
                    <a:pt x="1385" y="815"/>
                  </a:lnTo>
                  <a:lnTo>
                    <a:pt x="112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 name="Google Shape;181;p17">
              <a:extLst>
                <a:ext uri="{FF2B5EF4-FFF2-40B4-BE49-F238E27FC236}">
                  <a16:creationId xmlns:a16="http://schemas.microsoft.com/office/drawing/2014/main" id="{3FB90FFB-BA42-4F96-89E6-043D10B24071}"/>
                </a:ext>
              </a:extLst>
            </p:cNvPr>
            <p:cNvSpPr/>
            <p:nvPr/>
          </p:nvSpPr>
          <p:spPr>
            <a:xfrm>
              <a:off x="6975373" y="2521663"/>
              <a:ext cx="98222" cy="92935"/>
            </a:xfrm>
            <a:custGeom>
              <a:avLst/>
              <a:gdLst/>
              <a:ahLst/>
              <a:cxnLst/>
              <a:rect l="l" t="t" r="r" b="b"/>
              <a:pathLst>
                <a:path w="2262" h="2140" extrusionOk="0">
                  <a:moveTo>
                    <a:pt x="1141" y="1"/>
                  </a:moveTo>
                  <a:lnTo>
                    <a:pt x="877" y="815"/>
                  </a:lnTo>
                  <a:lnTo>
                    <a:pt x="1" y="815"/>
                  </a:lnTo>
                  <a:lnTo>
                    <a:pt x="714" y="1324"/>
                  </a:lnTo>
                  <a:lnTo>
                    <a:pt x="429" y="2139"/>
                  </a:lnTo>
                  <a:lnTo>
                    <a:pt x="1141" y="1630"/>
                  </a:lnTo>
                  <a:lnTo>
                    <a:pt x="1834" y="2139"/>
                  </a:lnTo>
                  <a:lnTo>
                    <a:pt x="1834" y="2139"/>
                  </a:lnTo>
                  <a:lnTo>
                    <a:pt x="1569" y="1324"/>
                  </a:lnTo>
                  <a:lnTo>
                    <a:pt x="2261" y="815"/>
                  </a:lnTo>
                  <a:lnTo>
                    <a:pt x="1406" y="815"/>
                  </a:lnTo>
                  <a:lnTo>
                    <a:pt x="11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 name="Google Shape;182;p17">
              <a:extLst>
                <a:ext uri="{FF2B5EF4-FFF2-40B4-BE49-F238E27FC236}">
                  <a16:creationId xmlns:a16="http://schemas.microsoft.com/office/drawing/2014/main" id="{4042C255-5852-CA59-58A4-7AFCA2BE911A}"/>
                </a:ext>
              </a:extLst>
            </p:cNvPr>
            <p:cNvSpPr/>
            <p:nvPr/>
          </p:nvSpPr>
          <p:spPr>
            <a:xfrm>
              <a:off x="6822387" y="2521663"/>
              <a:ext cx="98222" cy="92935"/>
            </a:xfrm>
            <a:custGeom>
              <a:avLst/>
              <a:gdLst/>
              <a:ahLst/>
              <a:cxnLst/>
              <a:rect l="l" t="t" r="r" b="b"/>
              <a:pathLst>
                <a:path w="2262" h="2140" extrusionOk="0">
                  <a:moveTo>
                    <a:pt x="1121" y="1"/>
                  </a:moveTo>
                  <a:lnTo>
                    <a:pt x="856" y="815"/>
                  </a:lnTo>
                  <a:lnTo>
                    <a:pt x="1" y="815"/>
                  </a:lnTo>
                  <a:lnTo>
                    <a:pt x="693" y="1324"/>
                  </a:lnTo>
                  <a:lnTo>
                    <a:pt x="428" y="2139"/>
                  </a:lnTo>
                  <a:lnTo>
                    <a:pt x="428" y="2139"/>
                  </a:lnTo>
                  <a:lnTo>
                    <a:pt x="1121" y="1630"/>
                  </a:lnTo>
                  <a:lnTo>
                    <a:pt x="1834" y="2139"/>
                  </a:lnTo>
                  <a:lnTo>
                    <a:pt x="1548" y="1324"/>
                  </a:lnTo>
                  <a:lnTo>
                    <a:pt x="2261" y="815"/>
                  </a:lnTo>
                  <a:lnTo>
                    <a:pt x="1386" y="815"/>
                  </a:lnTo>
                  <a:lnTo>
                    <a:pt x="112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14" name="Google Shape;183;p17">
              <a:extLst>
                <a:ext uri="{FF2B5EF4-FFF2-40B4-BE49-F238E27FC236}">
                  <a16:creationId xmlns:a16="http://schemas.microsoft.com/office/drawing/2014/main" id="{785DC27A-97B1-B676-D5D9-0913101237CD}"/>
                </a:ext>
              </a:extLst>
            </p:cNvPr>
            <p:cNvGrpSpPr/>
            <p:nvPr/>
          </p:nvGrpSpPr>
          <p:grpSpPr>
            <a:xfrm>
              <a:off x="7742264" y="2423977"/>
              <a:ext cx="319234" cy="319217"/>
              <a:chOff x="4159547" y="1254309"/>
              <a:chExt cx="824254" cy="824211"/>
            </a:xfrm>
          </p:grpSpPr>
          <p:grpSp>
            <p:nvGrpSpPr>
              <p:cNvPr id="15" name="Google Shape;184;p17">
                <a:extLst>
                  <a:ext uri="{FF2B5EF4-FFF2-40B4-BE49-F238E27FC236}">
                    <a16:creationId xmlns:a16="http://schemas.microsoft.com/office/drawing/2014/main" id="{387EF46F-25D8-5E99-B148-9F5B23290343}"/>
                  </a:ext>
                </a:extLst>
              </p:cNvPr>
              <p:cNvGrpSpPr/>
              <p:nvPr/>
            </p:nvGrpSpPr>
            <p:grpSpPr>
              <a:xfrm>
                <a:off x="4159547" y="1254309"/>
                <a:ext cx="824254" cy="824211"/>
                <a:chOff x="5053900" y="3804850"/>
                <a:chExt cx="483150" cy="483125"/>
              </a:xfrm>
            </p:grpSpPr>
            <p:sp>
              <p:nvSpPr>
                <p:cNvPr id="17" name="Google Shape;185;p17">
                  <a:extLst>
                    <a:ext uri="{FF2B5EF4-FFF2-40B4-BE49-F238E27FC236}">
                      <a16:creationId xmlns:a16="http://schemas.microsoft.com/office/drawing/2014/main" id="{1034B025-82E9-A082-6DD3-EFAF22D47ED6}"/>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18" name="Google Shape;186;p17">
                  <a:extLst>
                    <a:ext uri="{FF2B5EF4-FFF2-40B4-BE49-F238E27FC236}">
                      <a16:creationId xmlns:a16="http://schemas.microsoft.com/office/drawing/2014/main" id="{C79911E4-E13E-D254-1215-B1DC081F0DC2}"/>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19" name="Google Shape;187;p17">
                  <a:extLst>
                    <a:ext uri="{FF2B5EF4-FFF2-40B4-BE49-F238E27FC236}">
                      <a16:creationId xmlns:a16="http://schemas.microsoft.com/office/drawing/2014/main" id="{4226A8DC-E774-AE89-690B-FF95F0B6EFA8}"/>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grpSp>
          <p:cxnSp>
            <p:nvCxnSpPr>
              <p:cNvPr id="16" name="Google Shape;188;p17">
                <a:extLst>
                  <a:ext uri="{FF2B5EF4-FFF2-40B4-BE49-F238E27FC236}">
                    <a16:creationId xmlns:a16="http://schemas.microsoft.com/office/drawing/2014/main" id="{981E5110-ADF6-8FD4-BC9C-4E7FD5C8727F}"/>
                  </a:ext>
                </a:extLst>
              </p:cNvPr>
              <p:cNvCxnSpPr/>
              <p:nvPr/>
            </p:nvCxnSpPr>
            <p:spPr>
              <a:xfrm rot="10800000" flipH="1">
                <a:off x="4390975" y="1789550"/>
                <a:ext cx="361500" cy="2100"/>
              </a:xfrm>
              <a:prstGeom prst="straightConnector1">
                <a:avLst/>
              </a:prstGeom>
              <a:noFill/>
              <a:ln w="19050" cap="flat" cmpd="sng">
                <a:solidFill>
                  <a:schemeClr val="lt1"/>
                </a:solidFill>
                <a:prstDash val="solid"/>
                <a:round/>
                <a:headEnd type="none" w="med" len="med"/>
                <a:tailEnd type="none" w="med" len="med"/>
              </a:ln>
            </p:spPr>
          </p:cxnSp>
        </p:grpSp>
      </p:grpSp>
      <p:grpSp>
        <p:nvGrpSpPr>
          <p:cNvPr id="20" name="Google Shape;189;p17">
            <a:extLst>
              <a:ext uri="{FF2B5EF4-FFF2-40B4-BE49-F238E27FC236}">
                <a16:creationId xmlns:a16="http://schemas.microsoft.com/office/drawing/2014/main" id="{1D1271EE-ACC7-375A-7936-E732796F1868}"/>
              </a:ext>
            </a:extLst>
          </p:cNvPr>
          <p:cNvGrpSpPr/>
          <p:nvPr/>
        </p:nvGrpSpPr>
        <p:grpSpPr>
          <a:xfrm flipH="1">
            <a:off x="391019" y="4190526"/>
            <a:ext cx="1684505" cy="963609"/>
            <a:chOff x="5357825" y="2956569"/>
            <a:chExt cx="2957418" cy="1772859"/>
          </a:xfrm>
        </p:grpSpPr>
        <p:sp>
          <p:nvSpPr>
            <p:cNvPr id="21" name="Google Shape;190;p17">
              <a:extLst>
                <a:ext uri="{FF2B5EF4-FFF2-40B4-BE49-F238E27FC236}">
                  <a16:creationId xmlns:a16="http://schemas.microsoft.com/office/drawing/2014/main" id="{82FC8CD3-3CED-F8AB-3829-2F9673FD25B2}"/>
                </a:ext>
              </a:extLst>
            </p:cNvPr>
            <p:cNvSpPr/>
            <p:nvPr/>
          </p:nvSpPr>
          <p:spPr>
            <a:xfrm>
              <a:off x="5357825" y="2956569"/>
              <a:ext cx="2957418" cy="1772859"/>
            </a:xfrm>
            <a:custGeom>
              <a:avLst/>
              <a:gdLst/>
              <a:ahLst/>
              <a:cxnLst/>
              <a:rect l="l" t="t" r="r" b="b"/>
              <a:pathLst>
                <a:path w="74335" h="44561" extrusionOk="0">
                  <a:moveTo>
                    <a:pt x="7841" y="1"/>
                  </a:moveTo>
                  <a:lnTo>
                    <a:pt x="7576" y="82"/>
                  </a:lnTo>
                  <a:lnTo>
                    <a:pt x="7495" y="245"/>
                  </a:lnTo>
                  <a:lnTo>
                    <a:pt x="3829" y="12301"/>
                  </a:lnTo>
                  <a:lnTo>
                    <a:pt x="3259" y="12301"/>
                  </a:lnTo>
                  <a:lnTo>
                    <a:pt x="2912" y="12322"/>
                  </a:lnTo>
                  <a:lnTo>
                    <a:pt x="2220" y="12505"/>
                  </a:lnTo>
                  <a:lnTo>
                    <a:pt x="1629" y="12851"/>
                  </a:lnTo>
                  <a:lnTo>
                    <a:pt x="1120" y="13320"/>
                  </a:lnTo>
                  <a:lnTo>
                    <a:pt x="692" y="13890"/>
                  </a:lnTo>
                  <a:lnTo>
                    <a:pt x="346" y="14542"/>
                  </a:lnTo>
                  <a:lnTo>
                    <a:pt x="122" y="15234"/>
                  </a:lnTo>
                  <a:lnTo>
                    <a:pt x="0" y="15967"/>
                  </a:lnTo>
                  <a:lnTo>
                    <a:pt x="0" y="16354"/>
                  </a:lnTo>
                  <a:lnTo>
                    <a:pt x="0" y="40976"/>
                  </a:lnTo>
                  <a:lnTo>
                    <a:pt x="0" y="41343"/>
                  </a:lnTo>
                  <a:lnTo>
                    <a:pt x="122" y="42035"/>
                  </a:lnTo>
                  <a:lnTo>
                    <a:pt x="346" y="42666"/>
                  </a:lnTo>
                  <a:lnTo>
                    <a:pt x="692" y="43257"/>
                  </a:lnTo>
                  <a:lnTo>
                    <a:pt x="1120" y="43746"/>
                  </a:lnTo>
                  <a:lnTo>
                    <a:pt x="1629" y="44133"/>
                  </a:lnTo>
                  <a:lnTo>
                    <a:pt x="2220" y="44397"/>
                  </a:lnTo>
                  <a:lnTo>
                    <a:pt x="2912" y="44540"/>
                  </a:lnTo>
                  <a:lnTo>
                    <a:pt x="3259" y="44560"/>
                  </a:lnTo>
                  <a:lnTo>
                    <a:pt x="70811" y="44560"/>
                  </a:lnTo>
                  <a:lnTo>
                    <a:pt x="71178" y="44540"/>
                  </a:lnTo>
                  <a:lnTo>
                    <a:pt x="71870" y="44397"/>
                  </a:lnTo>
                  <a:lnTo>
                    <a:pt x="72502" y="44133"/>
                  </a:lnTo>
                  <a:lnTo>
                    <a:pt x="73072" y="43746"/>
                  </a:lnTo>
                  <a:lnTo>
                    <a:pt x="73540" y="43257"/>
                  </a:lnTo>
                  <a:lnTo>
                    <a:pt x="73927" y="42666"/>
                  </a:lnTo>
                  <a:lnTo>
                    <a:pt x="74192" y="42035"/>
                  </a:lnTo>
                  <a:lnTo>
                    <a:pt x="74314" y="41343"/>
                  </a:lnTo>
                  <a:lnTo>
                    <a:pt x="74335" y="40976"/>
                  </a:lnTo>
                  <a:lnTo>
                    <a:pt x="74335" y="16354"/>
                  </a:lnTo>
                  <a:lnTo>
                    <a:pt x="74314" y="15967"/>
                  </a:lnTo>
                  <a:lnTo>
                    <a:pt x="74192" y="15234"/>
                  </a:lnTo>
                  <a:lnTo>
                    <a:pt x="73927" y="14542"/>
                  </a:lnTo>
                  <a:lnTo>
                    <a:pt x="73540" y="13890"/>
                  </a:lnTo>
                  <a:lnTo>
                    <a:pt x="73072" y="13320"/>
                  </a:lnTo>
                  <a:lnTo>
                    <a:pt x="72502" y="12851"/>
                  </a:lnTo>
                  <a:lnTo>
                    <a:pt x="71870" y="12505"/>
                  </a:lnTo>
                  <a:lnTo>
                    <a:pt x="71178" y="12322"/>
                  </a:lnTo>
                  <a:lnTo>
                    <a:pt x="70811" y="12301"/>
                  </a:lnTo>
                  <a:lnTo>
                    <a:pt x="12973" y="12301"/>
                  </a:lnTo>
                  <a:lnTo>
                    <a:pt x="8594" y="265"/>
                  </a:lnTo>
                  <a:lnTo>
                    <a:pt x="8513" y="123"/>
                  </a:lnTo>
                  <a:lnTo>
                    <a:pt x="8228"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 name="Google Shape;191;p17">
              <a:extLst>
                <a:ext uri="{FF2B5EF4-FFF2-40B4-BE49-F238E27FC236}">
                  <a16:creationId xmlns:a16="http://schemas.microsoft.com/office/drawing/2014/main" id="{1EDB723C-27D0-2CD5-1194-67ADABB694C7}"/>
                </a:ext>
              </a:extLst>
            </p:cNvPr>
            <p:cNvSpPr/>
            <p:nvPr/>
          </p:nvSpPr>
          <p:spPr>
            <a:xfrm>
              <a:off x="5686627" y="4033204"/>
              <a:ext cx="2339717" cy="123402"/>
            </a:xfrm>
            <a:custGeom>
              <a:avLst/>
              <a:gdLst/>
              <a:ahLst/>
              <a:cxnLst/>
              <a:rect l="l" t="t" r="r" b="b"/>
              <a:pathLst>
                <a:path w="44805" h="2363" extrusionOk="0">
                  <a:moveTo>
                    <a:pt x="551" y="0"/>
                  </a:moveTo>
                  <a:lnTo>
                    <a:pt x="326" y="21"/>
                  </a:lnTo>
                  <a:lnTo>
                    <a:pt x="21" y="326"/>
                  </a:lnTo>
                  <a:lnTo>
                    <a:pt x="1" y="550"/>
                  </a:lnTo>
                  <a:lnTo>
                    <a:pt x="1" y="1813"/>
                  </a:lnTo>
                  <a:lnTo>
                    <a:pt x="21" y="2037"/>
                  </a:lnTo>
                  <a:lnTo>
                    <a:pt x="326" y="2342"/>
                  </a:lnTo>
                  <a:lnTo>
                    <a:pt x="551" y="2363"/>
                  </a:lnTo>
                  <a:lnTo>
                    <a:pt x="44255" y="2363"/>
                  </a:lnTo>
                  <a:lnTo>
                    <a:pt x="44479" y="2342"/>
                  </a:lnTo>
                  <a:lnTo>
                    <a:pt x="44764" y="2037"/>
                  </a:lnTo>
                  <a:lnTo>
                    <a:pt x="44805" y="1813"/>
                  </a:lnTo>
                  <a:lnTo>
                    <a:pt x="44805" y="550"/>
                  </a:lnTo>
                  <a:lnTo>
                    <a:pt x="44764" y="326"/>
                  </a:lnTo>
                  <a:lnTo>
                    <a:pt x="44479" y="21"/>
                  </a:lnTo>
                  <a:lnTo>
                    <a:pt x="4425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 name="Google Shape;192;p17">
              <a:extLst>
                <a:ext uri="{FF2B5EF4-FFF2-40B4-BE49-F238E27FC236}">
                  <a16:creationId xmlns:a16="http://schemas.microsoft.com/office/drawing/2014/main" id="{1A26EBDA-C144-C837-4A23-E8B5B36D3D58}"/>
                </a:ext>
              </a:extLst>
            </p:cNvPr>
            <p:cNvSpPr/>
            <p:nvPr/>
          </p:nvSpPr>
          <p:spPr>
            <a:xfrm>
              <a:off x="5686627" y="4219321"/>
              <a:ext cx="2321649" cy="123402"/>
            </a:xfrm>
            <a:custGeom>
              <a:avLst/>
              <a:gdLst/>
              <a:ahLst/>
              <a:cxnLst/>
              <a:rect l="l" t="t" r="r" b="b"/>
              <a:pathLst>
                <a:path w="44459" h="2363" extrusionOk="0">
                  <a:moveTo>
                    <a:pt x="530" y="0"/>
                  </a:moveTo>
                  <a:lnTo>
                    <a:pt x="306" y="21"/>
                  </a:lnTo>
                  <a:lnTo>
                    <a:pt x="21" y="347"/>
                  </a:lnTo>
                  <a:lnTo>
                    <a:pt x="1" y="571"/>
                  </a:lnTo>
                  <a:lnTo>
                    <a:pt x="1" y="1996"/>
                  </a:lnTo>
                  <a:lnTo>
                    <a:pt x="21" y="2179"/>
                  </a:lnTo>
                  <a:lnTo>
                    <a:pt x="306" y="2363"/>
                  </a:lnTo>
                  <a:lnTo>
                    <a:pt x="44275" y="2363"/>
                  </a:lnTo>
                  <a:lnTo>
                    <a:pt x="44438" y="2179"/>
                  </a:lnTo>
                  <a:lnTo>
                    <a:pt x="44459" y="1996"/>
                  </a:lnTo>
                  <a:lnTo>
                    <a:pt x="44459" y="571"/>
                  </a:lnTo>
                  <a:lnTo>
                    <a:pt x="44438" y="347"/>
                  </a:lnTo>
                  <a:lnTo>
                    <a:pt x="44337" y="102"/>
                  </a:lnTo>
                  <a:lnTo>
                    <a:pt x="44174"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 name="Google Shape;193;p17">
              <a:extLst>
                <a:ext uri="{FF2B5EF4-FFF2-40B4-BE49-F238E27FC236}">
                  <a16:creationId xmlns:a16="http://schemas.microsoft.com/office/drawing/2014/main" id="{74FDDD08-CFF0-E73A-F0F6-8C740712F68E}"/>
                </a:ext>
              </a:extLst>
            </p:cNvPr>
            <p:cNvSpPr/>
            <p:nvPr/>
          </p:nvSpPr>
          <p:spPr>
            <a:xfrm>
              <a:off x="5686627" y="4405445"/>
              <a:ext cx="1701641" cy="123402"/>
            </a:xfrm>
            <a:custGeom>
              <a:avLst/>
              <a:gdLst/>
              <a:ahLst/>
              <a:cxnLst/>
              <a:rect l="l" t="t" r="r" b="b"/>
              <a:pathLst>
                <a:path w="32586" h="2363" extrusionOk="0">
                  <a:moveTo>
                    <a:pt x="530" y="0"/>
                  </a:moveTo>
                  <a:lnTo>
                    <a:pt x="306" y="21"/>
                  </a:lnTo>
                  <a:lnTo>
                    <a:pt x="21" y="306"/>
                  </a:lnTo>
                  <a:lnTo>
                    <a:pt x="1" y="530"/>
                  </a:lnTo>
                  <a:lnTo>
                    <a:pt x="1" y="1935"/>
                  </a:lnTo>
                  <a:lnTo>
                    <a:pt x="21" y="2159"/>
                  </a:lnTo>
                  <a:lnTo>
                    <a:pt x="306" y="2363"/>
                  </a:lnTo>
                  <a:lnTo>
                    <a:pt x="32260" y="2363"/>
                  </a:lnTo>
                  <a:lnTo>
                    <a:pt x="32545" y="2159"/>
                  </a:lnTo>
                  <a:lnTo>
                    <a:pt x="32586" y="1935"/>
                  </a:lnTo>
                  <a:lnTo>
                    <a:pt x="32586" y="530"/>
                  </a:lnTo>
                  <a:lnTo>
                    <a:pt x="32545" y="306"/>
                  </a:lnTo>
                  <a:lnTo>
                    <a:pt x="32260" y="21"/>
                  </a:lnTo>
                  <a:lnTo>
                    <a:pt x="3203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25" name="Google Shape;194;p17">
              <a:extLst>
                <a:ext uri="{FF2B5EF4-FFF2-40B4-BE49-F238E27FC236}">
                  <a16:creationId xmlns:a16="http://schemas.microsoft.com/office/drawing/2014/main" id="{2E071EC0-7309-D0ED-0CCA-7EE7BAB3BFD3}"/>
                </a:ext>
              </a:extLst>
            </p:cNvPr>
            <p:cNvGrpSpPr/>
            <p:nvPr/>
          </p:nvGrpSpPr>
          <p:grpSpPr>
            <a:xfrm>
              <a:off x="6506839" y="3701917"/>
              <a:ext cx="855146" cy="111706"/>
              <a:chOff x="6433094" y="3797355"/>
              <a:chExt cx="800398" cy="104554"/>
            </a:xfrm>
          </p:grpSpPr>
          <p:sp>
            <p:nvSpPr>
              <p:cNvPr id="31" name="Google Shape;195;p17">
                <a:extLst>
                  <a:ext uri="{FF2B5EF4-FFF2-40B4-BE49-F238E27FC236}">
                    <a16:creationId xmlns:a16="http://schemas.microsoft.com/office/drawing/2014/main" id="{C1893465-A42D-BAA1-416E-62E8ADDC83A8}"/>
                  </a:ext>
                </a:extLst>
              </p:cNvPr>
              <p:cNvSpPr/>
              <p:nvPr/>
            </p:nvSpPr>
            <p:spPr>
              <a:xfrm>
                <a:off x="6433094" y="3797355"/>
                <a:ext cx="109534" cy="104554"/>
              </a:xfrm>
              <a:custGeom>
                <a:avLst/>
                <a:gdLst/>
                <a:ahLst/>
                <a:cxnLst/>
                <a:rect l="l" t="t" r="r" b="b"/>
                <a:pathLst>
                  <a:path w="2241" h="2139" extrusionOk="0">
                    <a:moveTo>
                      <a:pt x="1121" y="1"/>
                    </a:moveTo>
                    <a:lnTo>
                      <a:pt x="856" y="815"/>
                    </a:lnTo>
                    <a:lnTo>
                      <a:pt x="1" y="815"/>
                    </a:lnTo>
                    <a:lnTo>
                      <a:pt x="693" y="1324"/>
                    </a:lnTo>
                    <a:lnTo>
                      <a:pt x="428" y="2139"/>
                    </a:lnTo>
                    <a:lnTo>
                      <a:pt x="1121" y="1630"/>
                    </a:lnTo>
                    <a:lnTo>
                      <a:pt x="1813" y="2139"/>
                    </a:lnTo>
                    <a:lnTo>
                      <a:pt x="1548" y="1324"/>
                    </a:lnTo>
                    <a:lnTo>
                      <a:pt x="2241" y="815"/>
                    </a:lnTo>
                    <a:lnTo>
                      <a:pt x="1385" y="815"/>
                    </a:lnTo>
                    <a:lnTo>
                      <a:pt x="112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2" name="Google Shape;196;p17">
                <a:extLst>
                  <a:ext uri="{FF2B5EF4-FFF2-40B4-BE49-F238E27FC236}">
                    <a16:creationId xmlns:a16="http://schemas.microsoft.com/office/drawing/2014/main" id="{374E0CCE-2D04-2D25-478F-3588717F2EB7}"/>
                  </a:ext>
                </a:extLst>
              </p:cNvPr>
              <p:cNvSpPr/>
              <p:nvPr/>
            </p:nvSpPr>
            <p:spPr>
              <a:xfrm>
                <a:off x="6605297" y="3797355"/>
                <a:ext cx="110561" cy="104554"/>
              </a:xfrm>
              <a:custGeom>
                <a:avLst/>
                <a:gdLst/>
                <a:ahLst/>
                <a:cxnLst/>
                <a:rect l="l" t="t" r="r" b="b"/>
                <a:pathLst>
                  <a:path w="2262" h="2139" extrusionOk="0">
                    <a:moveTo>
                      <a:pt x="1121" y="1"/>
                    </a:moveTo>
                    <a:lnTo>
                      <a:pt x="856" y="815"/>
                    </a:lnTo>
                    <a:lnTo>
                      <a:pt x="1" y="815"/>
                    </a:lnTo>
                    <a:lnTo>
                      <a:pt x="693" y="1324"/>
                    </a:lnTo>
                    <a:lnTo>
                      <a:pt x="428" y="2139"/>
                    </a:lnTo>
                    <a:lnTo>
                      <a:pt x="1121" y="1630"/>
                    </a:lnTo>
                    <a:lnTo>
                      <a:pt x="1834" y="2139"/>
                    </a:lnTo>
                    <a:lnTo>
                      <a:pt x="1834" y="2139"/>
                    </a:lnTo>
                    <a:lnTo>
                      <a:pt x="1569" y="1324"/>
                    </a:lnTo>
                    <a:lnTo>
                      <a:pt x="2261" y="815"/>
                    </a:lnTo>
                    <a:lnTo>
                      <a:pt x="1386" y="815"/>
                    </a:lnTo>
                    <a:lnTo>
                      <a:pt x="112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3" name="Google Shape;197;p17">
                <a:extLst>
                  <a:ext uri="{FF2B5EF4-FFF2-40B4-BE49-F238E27FC236}">
                    <a16:creationId xmlns:a16="http://schemas.microsoft.com/office/drawing/2014/main" id="{A26F5775-0BC2-1CF8-9666-09590DFA4AB8}"/>
                  </a:ext>
                </a:extLst>
              </p:cNvPr>
              <p:cNvSpPr/>
              <p:nvPr/>
            </p:nvSpPr>
            <p:spPr>
              <a:xfrm>
                <a:off x="6777549" y="3797355"/>
                <a:ext cx="110512" cy="104554"/>
              </a:xfrm>
              <a:custGeom>
                <a:avLst/>
                <a:gdLst/>
                <a:ahLst/>
                <a:cxnLst/>
                <a:rect l="l" t="t" r="r" b="b"/>
                <a:pathLst>
                  <a:path w="2261" h="2139" extrusionOk="0">
                    <a:moveTo>
                      <a:pt x="1141" y="1"/>
                    </a:moveTo>
                    <a:lnTo>
                      <a:pt x="876" y="815"/>
                    </a:lnTo>
                    <a:lnTo>
                      <a:pt x="0" y="815"/>
                    </a:lnTo>
                    <a:lnTo>
                      <a:pt x="713" y="1324"/>
                    </a:lnTo>
                    <a:lnTo>
                      <a:pt x="448" y="2139"/>
                    </a:lnTo>
                    <a:lnTo>
                      <a:pt x="1141" y="1630"/>
                    </a:lnTo>
                    <a:lnTo>
                      <a:pt x="1833" y="2139"/>
                    </a:lnTo>
                    <a:lnTo>
                      <a:pt x="1568" y="1324"/>
                    </a:lnTo>
                    <a:lnTo>
                      <a:pt x="2261" y="815"/>
                    </a:lnTo>
                    <a:lnTo>
                      <a:pt x="1405" y="815"/>
                    </a:lnTo>
                    <a:lnTo>
                      <a:pt x="114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4" name="Google Shape;198;p17">
                <a:extLst>
                  <a:ext uri="{FF2B5EF4-FFF2-40B4-BE49-F238E27FC236}">
                    <a16:creationId xmlns:a16="http://schemas.microsoft.com/office/drawing/2014/main" id="{83319F07-FADC-8767-CE27-2B86E01FD89D}"/>
                  </a:ext>
                </a:extLst>
              </p:cNvPr>
              <p:cNvSpPr/>
              <p:nvPr/>
            </p:nvSpPr>
            <p:spPr>
              <a:xfrm>
                <a:off x="6950729" y="3797355"/>
                <a:ext cx="110561" cy="104554"/>
              </a:xfrm>
              <a:custGeom>
                <a:avLst/>
                <a:gdLst/>
                <a:ahLst/>
                <a:cxnLst/>
                <a:rect l="l" t="t" r="r" b="b"/>
                <a:pathLst>
                  <a:path w="2262" h="2139" extrusionOk="0">
                    <a:moveTo>
                      <a:pt x="1121" y="1"/>
                    </a:moveTo>
                    <a:lnTo>
                      <a:pt x="856" y="815"/>
                    </a:lnTo>
                    <a:lnTo>
                      <a:pt x="1" y="815"/>
                    </a:lnTo>
                    <a:lnTo>
                      <a:pt x="693" y="1324"/>
                    </a:lnTo>
                    <a:lnTo>
                      <a:pt x="428" y="2139"/>
                    </a:lnTo>
                    <a:lnTo>
                      <a:pt x="1121" y="1630"/>
                    </a:lnTo>
                    <a:lnTo>
                      <a:pt x="1813" y="2139"/>
                    </a:lnTo>
                    <a:lnTo>
                      <a:pt x="1548" y="1324"/>
                    </a:lnTo>
                    <a:lnTo>
                      <a:pt x="2261" y="815"/>
                    </a:lnTo>
                    <a:lnTo>
                      <a:pt x="1386" y="815"/>
                    </a:lnTo>
                    <a:lnTo>
                      <a:pt x="112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5" name="Google Shape;199;p17">
                <a:extLst>
                  <a:ext uri="{FF2B5EF4-FFF2-40B4-BE49-F238E27FC236}">
                    <a16:creationId xmlns:a16="http://schemas.microsoft.com/office/drawing/2014/main" id="{525EED6B-A971-7D33-47B9-50F26BDA2BD0}"/>
                  </a:ext>
                </a:extLst>
              </p:cNvPr>
              <p:cNvSpPr/>
              <p:nvPr/>
            </p:nvSpPr>
            <p:spPr>
              <a:xfrm>
                <a:off x="7122932" y="3797355"/>
                <a:ext cx="110561" cy="104554"/>
              </a:xfrm>
              <a:custGeom>
                <a:avLst/>
                <a:gdLst/>
                <a:ahLst/>
                <a:cxnLst/>
                <a:rect l="l" t="t" r="r" b="b"/>
                <a:pathLst>
                  <a:path w="2262" h="2139" extrusionOk="0">
                    <a:moveTo>
                      <a:pt x="1141" y="1"/>
                    </a:moveTo>
                    <a:lnTo>
                      <a:pt x="856" y="815"/>
                    </a:lnTo>
                    <a:lnTo>
                      <a:pt x="1" y="815"/>
                    </a:lnTo>
                    <a:lnTo>
                      <a:pt x="693" y="1324"/>
                    </a:lnTo>
                    <a:lnTo>
                      <a:pt x="429" y="2139"/>
                    </a:lnTo>
                    <a:lnTo>
                      <a:pt x="429" y="2139"/>
                    </a:lnTo>
                    <a:lnTo>
                      <a:pt x="1141" y="1630"/>
                    </a:lnTo>
                    <a:lnTo>
                      <a:pt x="1834" y="2139"/>
                    </a:lnTo>
                    <a:lnTo>
                      <a:pt x="1569" y="1324"/>
                    </a:lnTo>
                    <a:lnTo>
                      <a:pt x="2261" y="815"/>
                    </a:lnTo>
                    <a:lnTo>
                      <a:pt x="1406" y="815"/>
                    </a:lnTo>
                    <a:lnTo>
                      <a:pt x="114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26" name="Google Shape;200;p17">
              <a:extLst>
                <a:ext uri="{FF2B5EF4-FFF2-40B4-BE49-F238E27FC236}">
                  <a16:creationId xmlns:a16="http://schemas.microsoft.com/office/drawing/2014/main" id="{1BD39B27-1940-DA0B-9C43-112D242AABB8}"/>
                </a:ext>
              </a:extLst>
            </p:cNvPr>
            <p:cNvGrpSpPr/>
            <p:nvPr/>
          </p:nvGrpSpPr>
          <p:grpSpPr>
            <a:xfrm>
              <a:off x="5857852" y="3565188"/>
              <a:ext cx="360749" cy="360749"/>
              <a:chOff x="5648375" y="3804850"/>
              <a:chExt cx="483125" cy="483125"/>
            </a:xfrm>
          </p:grpSpPr>
          <p:sp>
            <p:nvSpPr>
              <p:cNvPr id="27" name="Google Shape;201;p17">
                <a:extLst>
                  <a:ext uri="{FF2B5EF4-FFF2-40B4-BE49-F238E27FC236}">
                    <a16:creationId xmlns:a16="http://schemas.microsoft.com/office/drawing/2014/main" id="{4FAAF4FB-D5F1-5975-C847-31D347DC0399}"/>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8" name="Google Shape;202;p17">
                <a:extLst>
                  <a:ext uri="{FF2B5EF4-FFF2-40B4-BE49-F238E27FC236}">
                    <a16:creationId xmlns:a16="http://schemas.microsoft.com/office/drawing/2014/main" id="{DE1A03C3-D760-C65E-21FF-2884CB4B807B}"/>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9" name="Google Shape;203;p17">
                <a:extLst>
                  <a:ext uri="{FF2B5EF4-FFF2-40B4-BE49-F238E27FC236}">
                    <a16:creationId xmlns:a16="http://schemas.microsoft.com/office/drawing/2014/main" id="{AF3EB42C-87D7-2695-D6CA-9C5EDD97347D}"/>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30" name="Google Shape;204;p17">
                <a:extLst>
                  <a:ext uri="{FF2B5EF4-FFF2-40B4-BE49-F238E27FC236}">
                    <a16:creationId xmlns:a16="http://schemas.microsoft.com/office/drawing/2014/main" id="{9FC124EF-D056-0E08-7D02-62EABBBD4EB6}"/>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grpSp>
      </p:grpSp>
      <p:grpSp>
        <p:nvGrpSpPr>
          <p:cNvPr id="36" name="Google Shape;205;p17">
            <a:extLst>
              <a:ext uri="{FF2B5EF4-FFF2-40B4-BE49-F238E27FC236}">
                <a16:creationId xmlns:a16="http://schemas.microsoft.com/office/drawing/2014/main" id="{38A11CAE-189F-4FBB-BC76-C5D5938B81C8}"/>
              </a:ext>
            </a:extLst>
          </p:cNvPr>
          <p:cNvGrpSpPr/>
          <p:nvPr/>
        </p:nvGrpSpPr>
        <p:grpSpPr>
          <a:xfrm flipH="1">
            <a:off x="668215" y="2977540"/>
            <a:ext cx="1207310" cy="735198"/>
            <a:chOff x="5252468" y="918526"/>
            <a:chExt cx="2119625" cy="1352626"/>
          </a:xfrm>
        </p:grpSpPr>
        <p:sp>
          <p:nvSpPr>
            <p:cNvPr id="37" name="Google Shape;206;p17">
              <a:extLst>
                <a:ext uri="{FF2B5EF4-FFF2-40B4-BE49-F238E27FC236}">
                  <a16:creationId xmlns:a16="http://schemas.microsoft.com/office/drawing/2014/main" id="{8F173B74-7581-AFEC-AAA3-4BC9CA00A85C}"/>
                </a:ext>
              </a:extLst>
            </p:cNvPr>
            <p:cNvSpPr/>
            <p:nvPr/>
          </p:nvSpPr>
          <p:spPr>
            <a:xfrm>
              <a:off x="5252468" y="918526"/>
              <a:ext cx="2119625" cy="1352626"/>
            </a:xfrm>
            <a:custGeom>
              <a:avLst/>
              <a:gdLst/>
              <a:ahLst/>
              <a:cxnLst/>
              <a:rect l="l" t="t" r="r" b="b"/>
              <a:pathLst>
                <a:path w="53277" h="31670" extrusionOk="0">
                  <a:moveTo>
                    <a:pt x="5825" y="1"/>
                  </a:moveTo>
                  <a:lnTo>
                    <a:pt x="5642" y="62"/>
                  </a:lnTo>
                  <a:lnTo>
                    <a:pt x="5357" y="408"/>
                  </a:lnTo>
                  <a:lnTo>
                    <a:pt x="5275" y="592"/>
                  </a:lnTo>
                  <a:lnTo>
                    <a:pt x="2628" y="9614"/>
                  </a:lnTo>
                  <a:lnTo>
                    <a:pt x="2444" y="9614"/>
                  </a:lnTo>
                  <a:lnTo>
                    <a:pt x="1935" y="9634"/>
                  </a:lnTo>
                  <a:lnTo>
                    <a:pt x="1039" y="9919"/>
                  </a:lnTo>
                  <a:lnTo>
                    <a:pt x="530" y="10306"/>
                  </a:lnTo>
                  <a:lnTo>
                    <a:pt x="265" y="10652"/>
                  </a:lnTo>
                  <a:lnTo>
                    <a:pt x="102" y="11059"/>
                  </a:lnTo>
                  <a:lnTo>
                    <a:pt x="1" y="11528"/>
                  </a:lnTo>
                  <a:lnTo>
                    <a:pt x="1" y="11793"/>
                  </a:lnTo>
                  <a:lnTo>
                    <a:pt x="1" y="29348"/>
                  </a:lnTo>
                  <a:lnTo>
                    <a:pt x="1" y="29592"/>
                  </a:lnTo>
                  <a:lnTo>
                    <a:pt x="102" y="30081"/>
                  </a:lnTo>
                  <a:lnTo>
                    <a:pt x="265" y="30509"/>
                  </a:lnTo>
                  <a:lnTo>
                    <a:pt x="530" y="30875"/>
                  </a:lnTo>
                  <a:lnTo>
                    <a:pt x="1039" y="31323"/>
                  </a:lnTo>
                  <a:lnTo>
                    <a:pt x="1935" y="31649"/>
                  </a:lnTo>
                  <a:lnTo>
                    <a:pt x="2444" y="31669"/>
                  </a:lnTo>
                  <a:lnTo>
                    <a:pt x="50772" y="31669"/>
                  </a:lnTo>
                  <a:lnTo>
                    <a:pt x="51281" y="31649"/>
                  </a:lnTo>
                  <a:lnTo>
                    <a:pt x="52198" y="31323"/>
                  </a:lnTo>
                  <a:lnTo>
                    <a:pt x="52727" y="30875"/>
                  </a:lnTo>
                  <a:lnTo>
                    <a:pt x="52992" y="30509"/>
                  </a:lnTo>
                  <a:lnTo>
                    <a:pt x="53175" y="30081"/>
                  </a:lnTo>
                  <a:lnTo>
                    <a:pt x="53277" y="29592"/>
                  </a:lnTo>
                  <a:lnTo>
                    <a:pt x="53277" y="29348"/>
                  </a:lnTo>
                  <a:lnTo>
                    <a:pt x="53277" y="11793"/>
                  </a:lnTo>
                  <a:lnTo>
                    <a:pt x="53277" y="11528"/>
                  </a:lnTo>
                  <a:lnTo>
                    <a:pt x="53175" y="11059"/>
                  </a:lnTo>
                  <a:lnTo>
                    <a:pt x="52992" y="10652"/>
                  </a:lnTo>
                  <a:lnTo>
                    <a:pt x="52727" y="10306"/>
                  </a:lnTo>
                  <a:lnTo>
                    <a:pt x="52198" y="9919"/>
                  </a:lnTo>
                  <a:lnTo>
                    <a:pt x="51281" y="9634"/>
                  </a:lnTo>
                  <a:lnTo>
                    <a:pt x="50772" y="9614"/>
                  </a:lnTo>
                  <a:lnTo>
                    <a:pt x="9552" y="9614"/>
                  </a:lnTo>
                  <a:lnTo>
                    <a:pt x="6375" y="530"/>
                  </a:lnTo>
                  <a:lnTo>
                    <a:pt x="6314" y="368"/>
                  </a:lnTo>
                  <a:lnTo>
                    <a:pt x="6008" y="82"/>
                  </a:lnTo>
                  <a:lnTo>
                    <a:pt x="5845" y="62"/>
                  </a:lnTo>
                  <a:lnTo>
                    <a:pt x="5825" y="42"/>
                  </a:lnTo>
                  <a:lnTo>
                    <a:pt x="582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8" name="Google Shape;207;p17">
              <a:extLst>
                <a:ext uri="{FF2B5EF4-FFF2-40B4-BE49-F238E27FC236}">
                  <a16:creationId xmlns:a16="http://schemas.microsoft.com/office/drawing/2014/main" id="{F386ECE7-8E97-CCC0-13A3-8EF09511FC1B}"/>
                </a:ext>
              </a:extLst>
            </p:cNvPr>
            <p:cNvSpPr/>
            <p:nvPr/>
          </p:nvSpPr>
          <p:spPr>
            <a:xfrm>
              <a:off x="5443677" y="1748158"/>
              <a:ext cx="1782567" cy="94012"/>
            </a:xfrm>
            <a:custGeom>
              <a:avLst/>
              <a:gdLst/>
              <a:ahLst/>
              <a:cxnLst/>
              <a:rect l="l" t="t" r="r" b="b"/>
              <a:pathLst>
                <a:path w="44805" h="2363" extrusionOk="0">
                  <a:moveTo>
                    <a:pt x="551" y="0"/>
                  </a:moveTo>
                  <a:lnTo>
                    <a:pt x="326" y="21"/>
                  </a:lnTo>
                  <a:lnTo>
                    <a:pt x="21" y="326"/>
                  </a:lnTo>
                  <a:lnTo>
                    <a:pt x="1" y="550"/>
                  </a:lnTo>
                  <a:lnTo>
                    <a:pt x="1" y="1813"/>
                  </a:lnTo>
                  <a:lnTo>
                    <a:pt x="21" y="2037"/>
                  </a:lnTo>
                  <a:lnTo>
                    <a:pt x="326" y="2342"/>
                  </a:lnTo>
                  <a:lnTo>
                    <a:pt x="551" y="2363"/>
                  </a:lnTo>
                  <a:lnTo>
                    <a:pt x="44255" y="2363"/>
                  </a:lnTo>
                  <a:lnTo>
                    <a:pt x="44479" y="2342"/>
                  </a:lnTo>
                  <a:lnTo>
                    <a:pt x="44764" y="2037"/>
                  </a:lnTo>
                  <a:lnTo>
                    <a:pt x="44805" y="1813"/>
                  </a:lnTo>
                  <a:lnTo>
                    <a:pt x="44805" y="550"/>
                  </a:lnTo>
                  <a:lnTo>
                    <a:pt x="44764" y="326"/>
                  </a:lnTo>
                  <a:lnTo>
                    <a:pt x="44479" y="21"/>
                  </a:lnTo>
                  <a:lnTo>
                    <a:pt x="4425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9" name="Google Shape;208;p17">
              <a:extLst>
                <a:ext uri="{FF2B5EF4-FFF2-40B4-BE49-F238E27FC236}">
                  <a16:creationId xmlns:a16="http://schemas.microsoft.com/office/drawing/2014/main" id="{7418439B-4B42-15FA-A714-F948945A3A3F}"/>
                </a:ext>
              </a:extLst>
            </p:cNvPr>
            <p:cNvSpPr/>
            <p:nvPr/>
          </p:nvSpPr>
          <p:spPr>
            <a:xfrm>
              <a:off x="5443677" y="1889958"/>
              <a:ext cx="1768801" cy="94012"/>
            </a:xfrm>
            <a:custGeom>
              <a:avLst/>
              <a:gdLst/>
              <a:ahLst/>
              <a:cxnLst/>
              <a:rect l="l" t="t" r="r" b="b"/>
              <a:pathLst>
                <a:path w="44459" h="2363" extrusionOk="0">
                  <a:moveTo>
                    <a:pt x="530" y="0"/>
                  </a:moveTo>
                  <a:lnTo>
                    <a:pt x="306" y="21"/>
                  </a:lnTo>
                  <a:lnTo>
                    <a:pt x="21" y="347"/>
                  </a:lnTo>
                  <a:lnTo>
                    <a:pt x="1" y="571"/>
                  </a:lnTo>
                  <a:lnTo>
                    <a:pt x="1" y="1996"/>
                  </a:lnTo>
                  <a:lnTo>
                    <a:pt x="21" y="2179"/>
                  </a:lnTo>
                  <a:lnTo>
                    <a:pt x="306" y="2363"/>
                  </a:lnTo>
                  <a:lnTo>
                    <a:pt x="44275" y="2363"/>
                  </a:lnTo>
                  <a:lnTo>
                    <a:pt x="44438" y="2179"/>
                  </a:lnTo>
                  <a:lnTo>
                    <a:pt x="44459" y="1996"/>
                  </a:lnTo>
                  <a:lnTo>
                    <a:pt x="44459" y="571"/>
                  </a:lnTo>
                  <a:lnTo>
                    <a:pt x="44438" y="347"/>
                  </a:lnTo>
                  <a:lnTo>
                    <a:pt x="44337" y="102"/>
                  </a:lnTo>
                  <a:lnTo>
                    <a:pt x="44174"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0" name="Google Shape;209;p17">
              <a:extLst>
                <a:ext uri="{FF2B5EF4-FFF2-40B4-BE49-F238E27FC236}">
                  <a16:creationId xmlns:a16="http://schemas.microsoft.com/office/drawing/2014/main" id="{DCE54565-9E4C-6633-FBE6-CB935D470859}"/>
                </a:ext>
              </a:extLst>
            </p:cNvPr>
            <p:cNvSpPr/>
            <p:nvPr/>
          </p:nvSpPr>
          <p:spPr>
            <a:xfrm>
              <a:off x="5443677" y="2031738"/>
              <a:ext cx="1296434" cy="94012"/>
            </a:xfrm>
            <a:custGeom>
              <a:avLst/>
              <a:gdLst/>
              <a:ahLst/>
              <a:cxnLst/>
              <a:rect l="l" t="t" r="r" b="b"/>
              <a:pathLst>
                <a:path w="32586" h="2363" extrusionOk="0">
                  <a:moveTo>
                    <a:pt x="530" y="0"/>
                  </a:moveTo>
                  <a:lnTo>
                    <a:pt x="306" y="21"/>
                  </a:lnTo>
                  <a:lnTo>
                    <a:pt x="21" y="306"/>
                  </a:lnTo>
                  <a:lnTo>
                    <a:pt x="1" y="530"/>
                  </a:lnTo>
                  <a:lnTo>
                    <a:pt x="1" y="1935"/>
                  </a:lnTo>
                  <a:lnTo>
                    <a:pt x="21" y="2159"/>
                  </a:lnTo>
                  <a:lnTo>
                    <a:pt x="306" y="2363"/>
                  </a:lnTo>
                  <a:lnTo>
                    <a:pt x="32260" y="2363"/>
                  </a:lnTo>
                  <a:lnTo>
                    <a:pt x="32545" y="2159"/>
                  </a:lnTo>
                  <a:lnTo>
                    <a:pt x="32586" y="1935"/>
                  </a:lnTo>
                  <a:lnTo>
                    <a:pt x="32586" y="530"/>
                  </a:lnTo>
                  <a:lnTo>
                    <a:pt x="32545" y="306"/>
                  </a:lnTo>
                  <a:lnTo>
                    <a:pt x="32260" y="21"/>
                  </a:lnTo>
                  <a:lnTo>
                    <a:pt x="3203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1" name="Google Shape;210;p17">
              <a:extLst>
                <a:ext uri="{FF2B5EF4-FFF2-40B4-BE49-F238E27FC236}">
                  <a16:creationId xmlns:a16="http://schemas.microsoft.com/office/drawing/2014/main" id="{1321725D-5B50-1F82-50D0-F7CD5C3FB0B4}"/>
                </a:ext>
              </a:extLst>
            </p:cNvPr>
            <p:cNvSpPr/>
            <p:nvPr/>
          </p:nvSpPr>
          <p:spPr>
            <a:xfrm>
              <a:off x="6208586" y="1473447"/>
              <a:ext cx="89994" cy="85100"/>
            </a:xfrm>
            <a:custGeom>
              <a:avLst/>
              <a:gdLst/>
              <a:ahLst/>
              <a:cxnLst/>
              <a:rect l="l" t="t" r="r" b="b"/>
              <a:pathLst>
                <a:path w="2262" h="2139" extrusionOk="0">
                  <a:moveTo>
                    <a:pt x="1121" y="1"/>
                  </a:moveTo>
                  <a:lnTo>
                    <a:pt x="856" y="815"/>
                  </a:lnTo>
                  <a:lnTo>
                    <a:pt x="1" y="815"/>
                  </a:lnTo>
                  <a:lnTo>
                    <a:pt x="693" y="1324"/>
                  </a:lnTo>
                  <a:lnTo>
                    <a:pt x="428" y="2139"/>
                  </a:lnTo>
                  <a:lnTo>
                    <a:pt x="1121" y="1630"/>
                  </a:lnTo>
                  <a:lnTo>
                    <a:pt x="1834" y="2139"/>
                  </a:lnTo>
                  <a:lnTo>
                    <a:pt x="1834" y="2139"/>
                  </a:lnTo>
                  <a:lnTo>
                    <a:pt x="1569" y="1324"/>
                  </a:lnTo>
                  <a:lnTo>
                    <a:pt x="2261" y="815"/>
                  </a:lnTo>
                  <a:lnTo>
                    <a:pt x="1386" y="815"/>
                  </a:lnTo>
                  <a:lnTo>
                    <a:pt x="112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 name="Google Shape;211;p17">
              <a:extLst>
                <a:ext uri="{FF2B5EF4-FFF2-40B4-BE49-F238E27FC236}">
                  <a16:creationId xmlns:a16="http://schemas.microsoft.com/office/drawing/2014/main" id="{7EE3B8E2-F509-E912-90CA-AA4D4C86F5E7}"/>
                </a:ext>
              </a:extLst>
            </p:cNvPr>
            <p:cNvSpPr/>
            <p:nvPr/>
          </p:nvSpPr>
          <p:spPr>
            <a:xfrm>
              <a:off x="6348796" y="1473447"/>
              <a:ext cx="89954" cy="85100"/>
            </a:xfrm>
            <a:custGeom>
              <a:avLst/>
              <a:gdLst/>
              <a:ahLst/>
              <a:cxnLst/>
              <a:rect l="l" t="t" r="r" b="b"/>
              <a:pathLst>
                <a:path w="2261" h="2139" extrusionOk="0">
                  <a:moveTo>
                    <a:pt x="1141" y="1"/>
                  </a:moveTo>
                  <a:lnTo>
                    <a:pt x="876" y="815"/>
                  </a:lnTo>
                  <a:lnTo>
                    <a:pt x="0" y="815"/>
                  </a:lnTo>
                  <a:lnTo>
                    <a:pt x="713" y="1324"/>
                  </a:lnTo>
                  <a:lnTo>
                    <a:pt x="448" y="2139"/>
                  </a:lnTo>
                  <a:lnTo>
                    <a:pt x="1141" y="1630"/>
                  </a:lnTo>
                  <a:lnTo>
                    <a:pt x="1833" y="2139"/>
                  </a:lnTo>
                  <a:lnTo>
                    <a:pt x="1568" y="1324"/>
                  </a:lnTo>
                  <a:lnTo>
                    <a:pt x="2261" y="815"/>
                  </a:lnTo>
                  <a:lnTo>
                    <a:pt x="1405" y="815"/>
                  </a:lnTo>
                  <a:lnTo>
                    <a:pt x="11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 name="Google Shape;212;p17">
              <a:extLst>
                <a:ext uri="{FF2B5EF4-FFF2-40B4-BE49-F238E27FC236}">
                  <a16:creationId xmlns:a16="http://schemas.microsoft.com/office/drawing/2014/main" id="{B74D09AD-A247-1886-A0D1-7B3127BB87B5}"/>
                </a:ext>
              </a:extLst>
            </p:cNvPr>
            <p:cNvSpPr/>
            <p:nvPr/>
          </p:nvSpPr>
          <p:spPr>
            <a:xfrm>
              <a:off x="6490598" y="1473447"/>
              <a:ext cx="89954" cy="85100"/>
            </a:xfrm>
            <a:custGeom>
              <a:avLst/>
              <a:gdLst/>
              <a:ahLst/>
              <a:cxnLst/>
              <a:rect l="l" t="t" r="r" b="b"/>
              <a:pathLst>
                <a:path w="2261" h="2139" extrusionOk="0">
                  <a:moveTo>
                    <a:pt x="1120" y="1"/>
                  </a:moveTo>
                  <a:lnTo>
                    <a:pt x="855" y="815"/>
                  </a:lnTo>
                  <a:lnTo>
                    <a:pt x="0" y="815"/>
                  </a:lnTo>
                  <a:lnTo>
                    <a:pt x="692" y="1324"/>
                  </a:lnTo>
                  <a:lnTo>
                    <a:pt x="428" y="2139"/>
                  </a:lnTo>
                  <a:lnTo>
                    <a:pt x="1120" y="1630"/>
                  </a:lnTo>
                  <a:lnTo>
                    <a:pt x="1833" y="2139"/>
                  </a:lnTo>
                  <a:lnTo>
                    <a:pt x="1568" y="1324"/>
                  </a:lnTo>
                  <a:lnTo>
                    <a:pt x="2261" y="815"/>
                  </a:lnTo>
                  <a:lnTo>
                    <a:pt x="1405" y="815"/>
                  </a:lnTo>
                  <a:lnTo>
                    <a:pt x="112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4" name="Google Shape;213;p17">
              <a:extLst>
                <a:ext uri="{FF2B5EF4-FFF2-40B4-BE49-F238E27FC236}">
                  <a16:creationId xmlns:a16="http://schemas.microsoft.com/office/drawing/2014/main" id="{62119708-02FF-31AD-F102-A33B84231002}"/>
                </a:ext>
              </a:extLst>
            </p:cNvPr>
            <p:cNvSpPr/>
            <p:nvPr/>
          </p:nvSpPr>
          <p:spPr>
            <a:xfrm>
              <a:off x="6630768" y="1473447"/>
              <a:ext cx="89954" cy="85100"/>
            </a:xfrm>
            <a:custGeom>
              <a:avLst/>
              <a:gdLst/>
              <a:ahLst/>
              <a:cxnLst/>
              <a:rect l="l" t="t" r="r" b="b"/>
              <a:pathLst>
                <a:path w="2261" h="2139" extrusionOk="0">
                  <a:moveTo>
                    <a:pt x="1141" y="1"/>
                  </a:moveTo>
                  <a:lnTo>
                    <a:pt x="876" y="815"/>
                  </a:lnTo>
                  <a:lnTo>
                    <a:pt x="0" y="815"/>
                  </a:lnTo>
                  <a:lnTo>
                    <a:pt x="713" y="1324"/>
                  </a:lnTo>
                  <a:lnTo>
                    <a:pt x="448" y="2139"/>
                  </a:lnTo>
                  <a:lnTo>
                    <a:pt x="1141" y="1630"/>
                  </a:lnTo>
                  <a:lnTo>
                    <a:pt x="1833" y="2139"/>
                  </a:lnTo>
                  <a:lnTo>
                    <a:pt x="1568" y="1324"/>
                  </a:lnTo>
                  <a:lnTo>
                    <a:pt x="2261" y="815"/>
                  </a:lnTo>
                  <a:lnTo>
                    <a:pt x="1405" y="815"/>
                  </a:lnTo>
                  <a:lnTo>
                    <a:pt x="11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5" name="Google Shape;214;p17">
              <a:extLst>
                <a:ext uri="{FF2B5EF4-FFF2-40B4-BE49-F238E27FC236}">
                  <a16:creationId xmlns:a16="http://schemas.microsoft.com/office/drawing/2014/main" id="{FECB7CAC-B360-822B-95D2-26C079AA6203}"/>
                </a:ext>
              </a:extLst>
            </p:cNvPr>
            <p:cNvSpPr/>
            <p:nvPr/>
          </p:nvSpPr>
          <p:spPr>
            <a:xfrm>
              <a:off x="6068416" y="1473447"/>
              <a:ext cx="89158" cy="85100"/>
            </a:xfrm>
            <a:custGeom>
              <a:avLst/>
              <a:gdLst/>
              <a:ahLst/>
              <a:cxnLst/>
              <a:rect l="l" t="t" r="r" b="b"/>
              <a:pathLst>
                <a:path w="2241" h="2139" extrusionOk="0">
                  <a:moveTo>
                    <a:pt x="1121" y="1"/>
                  </a:moveTo>
                  <a:lnTo>
                    <a:pt x="856" y="815"/>
                  </a:lnTo>
                  <a:lnTo>
                    <a:pt x="1" y="815"/>
                  </a:lnTo>
                  <a:lnTo>
                    <a:pt x="693" y="1324"/>
                  </a:lnTo>
                  <a:lnTo>
                    <a:pt x="428" y="2139"/>
                  </a:lnTo>
                  <a:lnTo>
                    <a:pt x="1121" y="1630"/>
                  </a:lnTo>
                  <a:lnTo>
                    <a:pt x="1813" y="2139"/>
                  </a:lnTo>
                  <a:lnTo>
                    <a:pt x="1548" y="1324"/>
                  </a:lnTo>
                  <a:lnTo>
                    <a:pt x="2241" y="815"/>
                  </a:lnTo>
                  <a:lnTo>
                    <a:pt x="1385" y="815"/>
                  </a:lnTo>
                  <a:lnTo>
                    <a:pt x="112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6" name="Google Shape;215;p17">
              <a:extLst>
                <a:ext uri="{FF2B5EF4-FFF2-40B4-BE49-F238E27FC236}">
                  <a16:creationId xmlns:a16="http://schemas.microsoft.com/office/drawing/2014/main" id="{10A13AC1-97C5-8850-20C9-62094D137B68}"/>
                </a:ext>
              </a:extLst>
            </p:cNvPr>
            <p:cNvSpPr/>
            <p:nvPr/>
          </p:nvSpPr>
          <p:spPr>
            <a:xfrm>
              <a:off x="6208586" y="1473447"/>
              <a:ext cx="89994" cy="85100"/>
            </a:xfrm>
            <a:custGeom>
              <a:avLst/>
              <a:gdLst/>
              <a:ahLst/>
              <a:cxnLst/>
              <a:rect l="l" t="t" r="r" b="b"/>
              <a:pathLst>
                <a:path w="2262" h="2139" extrusionOk="0">
                  <a:moveTo>
                    <a:pt x="1121" y="1"/>
                  </a:moveTo>
                  <a:lnTo>
                    <a:pt x="856" y="815"/>
                  </a:lnTo>
                  <a:lnTo>
                    <a:pt x="1" y="815"/>
                  </a:lnTo>
                  <a:lnTo>
                    <a:pt x="693" y="1324"/>
                  </a:lnTo>
                  <a:lnTo>
                    <a:pt x="428" y="2139"/>
                  </a:lnTo>
                  <a:lnTo>
                    <a:pt x="1121" y="1630"/>
                  </a:lnTo>
                  <a:lnTo>
                    <a:pt x="1834" y="2139"/>
                  </a:lnTo>
                  <a:lnTo>
                    <a:pt x="1834" y="2139"/>
                  </a:lnTo>
                  <a:lnTo>
                    <a:pt x="1569" y="1324"/>
                  </a:lnTo>
                  <a:lnTo>
                    <a:pt x="2261" y="815"/>
                  </a:lnTo>
                  <a:lnTo>
                    <a:pt x="1386" y="815"/>
                  </a:lnTo>
                  <a:lnTo>
                    <a:pt x="112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 name="Google Shape;216;p17">
              <a:extLst>
                <a:ext uri="{FF2B5EF4-FFF2-40B4-BE49-F238E27FC236}">
                  <a16:creationId xmlns:a16="http://schemas.microsoft.com/office/drawing/2014/main" id="{710B4084-2E55-CF5C-D40D-10C715833D48}"/>
                </a:ext>
              </a:extLst>
            </p:cNvPr>
            <p:cNvSpPr/>
            <p:nvPr/>
          </p:nvSpPr>
          <p:spPr>
            <a:xfrm>
              <a:off x="6348796" y="1473447"/>
              <a:ext cx="89954" cy="85100"/>
            </a:xfrm>
            <a:custGeom>
              <a:avLst/>
              <a:gdLst/>
              <a:ahLst/>
              <a:cxnLst/>
              <a:rect l="l" t="t" r="r" b="b"/>
              <a:pathLst>
                <a:path w="2261" h="2139" extrusionOk="0">
                  <a:moveTo>
                    <a:pt x="1141" y="1"/>
                  </a:moveTo>
                  <a:lnTo>
                    <a:pt x="876" y="815"/>
                  </a:lnTo>
                  <a:lnTo>
                    <a:pt x="0" y="815"/>
                  </a:lnTo>
                  <a:lnTo>
                    <a:pt x="713" y="1324"/>
                  </a:lnTo>
                  <a:lnTo>
                    <a:pt x="448" y="2139"/>
                  </a:lnTo>
                  <a:lnTo>
                    <a:pt x="1141" y="1630"/>
                  </a:lnTo>
                  <a:lnTo>
                    <a:pt x="1833" y="2139"/>
                  </a:lnTo>
                  <a:lnTo>
                    <a:pt x="1568" y="1324"/>
                  </a:lnTo>
                  <a:lnTo>
                    <a:pt x="2261" y="815"/>
                  </a:lnTo>
                  <a:lnTo>
                    <a:pt x="1405" y="815"/>
                  </a:lnTo>
                  <a:lnTo>
                    <a:pt x="11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 name="Google Shape;217;p17">
              <a:extLst>
                <a:ext uri="{FF2B5EF4-FFF2-40B4-BE49-F238E27FC236}">
                  <a16:creationId xmlns:a16="http://schemas.microsoft.com/office/drawing/2014/main" id="{BB52755A-78F6-CEB6-CECD-6FB99D129947}"/>
                </a:ext>
              </a:extLst>
            </p:cNvPr>
            <p:cNvSpPr/>
            <p:nvPr/>
          </p:nvSpPr>
          <p:spPr>
            <a:xfrm>
              <a:off x="6489762" y="1473447"/>
              <a:ext cx="89994" cy="85100"/>
            </a:xfrm>
            <a:custGeom>
              <a:avLst/>
              <a:gdLst/>
              <a:ahLst/>
              <a:cxnLst/>
              <a:rect l="l" t="t" r="r" b="b"/>
              <a:pathLst>
                <a:path w="2262" h="2139" extrusionOk="0">
                  <a:moveTo>
                    <a:pt x="1121" y="1"/>
                  </a:moveTo>
                  <a:lnTo>
                    <a:pt x="856" y="815"/>
                  </a:lnTo>
                  <a:lnTo>
                    <a:pt x="1" y="815"/>
                  </a:lnTo>
                  <a:lnTo>
                    <a:pt x="693" y="1324"/>
                  </a:lnTo>
                  <a:lnTo>
                    <a:pt x="428" y="2139"/>
                  </a:lnTo>
                  <a:lnTo>
                    <a:pt x="1121" y="1630"/>
                  </a:lnTo>
                  <a:lnTo>
                    <a:pt x="1813" y="2139"/>
                  </a:lnTo>
                  <a:lnTo>
                    <a:pt x="1548" y="1324"/>
                  </a:lnTo>
                  <a:lnTo>
                    <a:pt x="2261" y="815"/>
                  </a:lnTo>
                  <a:lnTo>
                    <a:pt x="1386" y="815"/>
                  </a:lnTo>
                  <a:lnTo>
                    <a:pt x="112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9" name="Google Shape;218;p17">
              <a:extLst>
                <a:ext uri="{FF2B5EF4-FFF2-40B4-BE49-F238E27FC236}">
                  <a16:creationId xmlns:a16="http://schemas.microsoft.com/office/drawing/2014/main" id="{A7585448-291F-A054-1654-2097E7D16A64}"/>
                </a:ext>
              </a:extLst>
            </p:cNvPr>
            <p:cNvSpPr/>
            <p:nvPr/>
          </p:nvSpPr>
          <p:spPr>
            <a:xfrm>
              <a:off x="6629933" y="1473447"/>
              <a:ext cx="89994" cy="85100"/>
            </a:xfrm>
            <a:custGeom>
              <a:avLst/>
              <a:gdLst/>
              <a:ahLst/>
              <a:cxnLst/>
              <a:rect l="l" t="t" r="r" b="b"/>
              <a:pathLst>
                <a:path w="2262" h="2139" extrusionOk="0">
                  <a:moveTo>
                    <a:pt x="1141" y="1"/>
                  </a:moveTo>
                  <a:lnTo>
                    <a:pt x="856" y="815"/>
                  </a:lnTo>
                  <a:lnTo>
                    <a:pt x="1" y="815"/>
                  </a:lnTo>
                  <a:lnTo>
                    <a:pt x="693" y="1324"/>
                  </a:lnTo>
                  <a:lnTo>
                    <a:pt x="429" y="2139"/>
                  </a:lnTo>
                  <a:lnTo>
                    <a:pt x="429" y="2139"/>
                  </a:lnTo>
                  <a:lnTo>
                    <a:pt x="1141" y="1630"/>
                  </a:lnTo>
                  <a:lnTo>
                    <a:pt x="1834" y="2139"/>
                  </a:lnTo>
                  <a:lnTo>
                    <a:pt x="1569" y="1324"/>
                  </a:lnTo>
                  <a:lnTo>
                    <a:pt x="2261" y="815"/>
                  </a:lnTo>
                  <a:lnTo>
                    <a:pt x="1406" y="815"/>
                  </a:lnTo>
                  <a:lnTo>
                    <a:pt x="11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nvGrpSpPr>
            <p:cNvPr id="50" name="Google Shape;219;p17">
              <a:extLst>
                <a:ext uri="{FF2B5EF4-FFF2-40B4-BE49-F238E27FC236}">
                  <a16:creationId xmlns:a16="http://schemas.microsoft.com/office/drawing/2014/main" id="{38831E4B-08EF-AE36-DE42-9F621CDA69F0}"/>
                </a:ext>
              </a:extLst>
            </p:cNvPr>
            <p:cNvGrpSpPr/>
            <p:nvPr/>
          </p:nvGrpSpPr>
          <p:grpSpPr>
            <a:xfrm>
              <a:off x="5546170" y="1375781"/>
              <a:ext cx="287184" cy="287169"/>
              <a:chOff x="5053900" y="3804850"/>
              <a:chExt cx="483150" cy="483125"/>
            </a:xfrm>
          </p:grpSpPr>
          <p:sp>
            <p:nvSpPr>
              <p:cNvPr id="51" name="Google Shape;220;p17">
                <a:extLst>
                  <a:ext uri="{FF2B5EF4-FFF2-40B4-BE49-F238E27FC236}">
                    <a16:creationId xmlns:a16="http://schemas.microsoft.com/office/drawing/2014/main" id="{98EDFEB3-1634-9C1A-7FB6-9CAA15E87815}"/>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52" name="Google Shape;221;p17">
                <a:extLst>
                  <a:ext uri="{FF2B5EF4-FFF2-40B4-BE49-F238E27FC236}">
                    <a16:creationId xmlns:a16="http://schemas.microsoft.com/office/drawing/2014/main" id="{8A49E4C7-53E3-8ADB-6E11-93069AA418AA}"/>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53" name="Google Shape;222;p17">
                <a:extLst>
                  <a:ext uri="{FF2B5EF4-FFF2-40B4-BE49-F238E27FC236}">
                    <a16:creationId xmlns:a16="http://schemas.microsoft.com/office/drawing/2014/main" id="{94A28585-1551-90EA-DFA8-C8D480F0D7DB}"/>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54" name="Google Shape;223;p17">
                <a:extLst>
                  <a:ext uri="{FF2B5EF4-FFF2-40B4-BE49-F238E27FC236}">
                    <a16:creationId xmlns:a16="http://schemas.microsoft.com/office/drawing/2014/main" id="{13A8B79A-67FF-F717-B6E7-CC73389B1994}"/>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rgbClr val="435D74"/>
                  </a:solidFill>
                </a:endParaRPr>
              </a:p>
            </p:txBody>
          </p:sp>
        </p:grpSp>
      </p:grpSp>
      <p:sp>
        <p:nvSpPr>
          <p:cNvPr id="56" name="Title 1">
            <a:extLst>
              <a:ext uri="{FF2B5EF4-FFF2-40B4-BE49-F238E27FC236}">
                <a16:creationId xmlns:a16="http://schemas.microsoft.com/office/drawing/2014/main" id="{3A80AFDE-FA1C-DD5A-82AD-416B2886E1F8}"/>
              </a:ext>
            </a:extLst>
          </p:cNvPr>
          <p:cNvSpPr txBox="1">
            <a:spLocks/>
          </p:cNvSpPr>
          <p:nvPr/>
        </p:nvSpPr>
        <p:spPr bwMode="auto">
          <a:xfrm>
            <a:off x="354402" y="382283"/>
            <a:ext cx="8034338" cy="78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Geneva" panose="020B050303040404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Geneva" panose="020B0503030404040204" pitchFamily="34" charset="0"/>
                <a:cs typeface="Geneva" panose="020B050303040404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Geneva" panose="020B0503030404040204" pitchFamily="34" charset="0"/>
                <a:cs typeface="Geneva" panose="020B050303040404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anose="020B0503030404040204" pitchFamily="34" charset="0"/>
                <a:cs typeface="Geneva" panose="020B0503030404040204" pitchFamily="34" charset="0"/>
              </a:defRPr>
            </a:lvl9pPr>
          </a:lstStyle>
          <a:p>
            <a:pPr eaLnBrk="1" hangingPunct="1">
              <a:spcBef>
                <a:spcPct val="0"/>
              </a:spcBef>
              <a:spcAft>
                <a:spcPts val="1200"/>
              </a:spcAft>
              <a:buNone/>
            </a:pPr>
            <a:r>
              <a:rPr lang="en-GB" altLang="pt-PT" b="1" dirty="0">
                <a:solidFill>
                  <a:srgbClr val="00A6EB"/>
                </a:solidFill>
                <a:latin typeface="Arial" panose="020B0604020202020204" pitchFamily="34" charset="0"/>
                <a:cs typeface="Arial" panose="020B0604020202020204" pitchFamily="34" charset="0"/>
              </a:rPr>
              <a:t>Literature Review</a:t>
            </a:r>
          </a:p>
        </p:txBody>
      </p:sp>
      <p:sp>
        <p:nvSpPr>
          <p:cNvPr id="57" name="Google Shape;1074;p33">
            <a:extLst>
              <a:ext uri="{FF2B5EF4-FFF2-40B4-BE49-F238E27FC236}">
                <a16:creationId xmlns:a16="http://schemas.microsoft.com/office/drawing/2014/main" id="{4F801BD5-218C-CFEE-09BE-0DC5FD09D00F}"/>
              </a:ext>
            </a:extLst>
          </p:cNvPr>
          <p:cNvSpPr txBox="1"/>
          <p:nvPr/>
        </p:nvSpPr>
        <p:spPr>
          <a:xfrm>
            <a:off x="2208481" y="1166807"/>
            <a:ext cx="9629118" cy="2796043"/>
          </a:xfrm>
          <a:prstGeom prst="rect">
            <a:avLst/>
          </a:prstGeom>
          <a:solidFill>
            <a:schemeClr val="accent4">
              <a:lumMod val="60000"/>
              <a:lumOff val="40000"/>
            </a:schemeClr>
          </a:solidFill>
          <a:ln>
            <a:noFill/>
          </a:ln>
        </p:spPr>
        <p:txBody>
          <a:bodyPr spcFirstLastPara="1" wrap="square" lIns="91425" tIns="91425" rIns="91425" bIns="91425" anchor="ctr" anchorCtr="0">
            <a:noAutofit/>
          </a:bodyPr>
          <a:lstStyle/>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1700" dirty="0"/>
          </a:p>
        </p:txBody>
      </p:sp>
      <p:pic>
        <p:nvPicPr>
          <p:cNvPr id="58" name="Picture 57" descr="Graphical user interface, website&#10;&#10;Description automatically generated">
            <a:extLst>
              <a:ext uri="{FF2B5EF4-FFF2-40B4-BE49-F238E27FC236}">
                <a16:creationId xmlns:a16="http://schemas.microsoft.com/office/drawing/2014/main" id="{1DED64A1-43E1-4F1E-904E-62C0974BB42B}"/>
              </a:ext>
            </a:extLst>
          </p:cNvPr>
          <p:cNvPicPr>
            <a:picLocks noChangeAspect="1"/>
          </p:cNvPicPr>
          <p:nvPr/>
        </p:nvPicPr>
        <p:blipFill rotWithShape="1">
          <a:blip r:embed="rId2"/>
          <a:srcRect b="9620"/>
          <a:stretch/>
        </p:blipFill>
        <p:spPr>
          <a:xfrm>
            <a:off x="252770" y="1166807"/>
            <a:ext cx="1752029" cy="1708831"/>
          </a:xfrm>
          <a:prstGeom prst="rect">
            <a:avLst/>
          </a:prstGeom>
        </p:spPr>
      </p:pic>
      <p:pic>
        <p:nvPicPr>
          <p:cNvPr id="67" name="Picture 66" descr="Text&#10;&#10;Description automatically generated">
            <a:extLst>
              <a:ext uri="{FF2B5EF4-FFF2-40B4-BE49-F238E27FC236}">
                <a16:creationId xmlns:a16="http://schemas.microsoft.com/office/drawing/2014/main" id="{60A6F6FF-8BBF-24EB-5A85-6D5A1F687BA6}"/>
              </a:ext>
            </a:extLst>
          </p:cNvPr>
          <p:cNvPicPr>
            <a:picLocks noChangeAspect="1"/>
          </p:cNvPicPr>
          <p:nvPr/>
        </p:nvPicPr>
        <p:blipFill>
          <a:blip r:embed="rId3"/>
          <a:stretch>
            <a:fillRect/>
          </a:stretch>
        </p:blipFill>
        <p:spPr>
          <a:xfrm>
            <a:off x="2449317" y="4277375"/>
            <a:ext cx="4935882" cy="850490"/>
          </a:xfrm>
          <a:prstGeom prst="rect">
            <a:avLst/>
          </a:prstGeom>
        </p:spPr>
      </p:pic>
      <p:pic>
        <p:nvPicPr>
          <p:cNvPr id="70" name="Picture 69" descr="Text&#10;&#10;Description automatically generated">
            <a:extLst>
              <a:ext uri="{FF2B5EF4-FFF2-40B4-BE49-F238E27FC236}">
                <a16:creationId xmlns:a16="http://schemas.microsoft.com/office/drawing/2014/main" id="{A50B5DE7-DA95-EEDB-F01F-B30D00C425A7}"/>
              </a:ext>
            </a:extLst>
          </p:cNvPr>
          <p:cNvPicPr>
            <a:picLocks noChangeAspect="1"/>
          </p:cNvPicPr>
          <p:nvPr/>
        </p:nvPicPr>
        <p:blipFill>
          <a:blip r:embed="rId4"/>
          <a:stretch>
            <a:fillRect/>
          </a:stretch>
        </p:blipFill>
        <p:spPr>
          <a:xfrm>
            <a:off x="485581" y="5514988"/>
            <a:ext cx="7669410" cy="1037408"/>
          </a:xfrm>
          <a:prstGeom prst="rect">
            <a:avLst/>
          </a:prstGeom>
        </p:spPr>
      </p:pic>
      <p:pic>
        <p:nvPicPr>
          <p:cNvPr id="72" name="Picture 71">
            <a:extLst>
              <a:ext uri="{FF2B5EF4-FFF2-40B4-BE49-F238E27FC236}">
                <a16:creationId xmlns:a16="http://schemas.microsoft.com/office/drawing/2014/main" id="{AE060CAF-415A-A52D-1D16-9E5C9B066772}"/>
              </a:ext>
            </a:extLst>
          </p:cNvPr>
          <p:cNvPicPr>
            <a:picLocks noChangeAspect="1"/>
          </p:cNvPicPr>
          <p:nvPr/>
        </p:nvPicPr>
        <p:blipFill>
          <a:blip r:embed="rId5"/>
          <a:stretch>
            <a:fillRect/>
          </a:stretch>
        </p:blipFill>
        <p:spPr>
          <a:xfrm>
            <a:off x="8388740" y="4369785"/>
            <a:ext cx="3746500" cy="2159000"/>
          </a:xfrm>
          <a:prstGeom prst="rect">
            <a:avLst/>
          </a:prstGeom>
        </p:spPr>
      </p:pic>
      <p:sp>
        <p:nvSpPr>
          <p:cNvPr id="59" name="Shape 418">
            <a:extLst>
              <a:ext uri="{FF2B5EF4-FFF2-40B4-BE49-F238E27FC236}">
                <a16:creationId xmlns:a16="http://schemas.microsoft.com/office/drawing/2014/main" id="{06C5BEF3-17A6-A9E7-3ED1-F294FA091EB4}"/>
              </a:ext>
            </a:extLst>
          </p:cNvPr>
          <p:cNvSpPr/>
          <p:nvPr/>
        </p:nvSpPr>
        <p:spPr>
          <a:xfrm>
            <a:off x="2318612" y="1232900"/>
            <a:ext cx="9455764" cy="2617276"/>
          </a:xfrm>
          <a:prstGeom prst="rect">
            <a:avLst/>
          </a:prstGeom>
          <a:solidFill>
            <a:schemeClr val="accent4">
              <a:lumMod val="20000"/>
              <a:lumOff val="80000"/>
            </a:schemeClr>
          </a:solidFill>
          <a:ln w="3175">
            <a:miter lim="400000"/>
          </a:ln>
          <a:extLst>
            <a:ext uri="{C572A759-6A51-4108-AA02-DFA0A04FC94B}">
              <ma14:wrappingTextBoxFlag xmlns:ma14="http://schemas.microsoft.com/office/mac/drawingml/2011/main" xmlns="" val="1"/>
            </a:ext>
          </a:extLst>
        </p:spPr>
        <p:txBody>
          <a:bodyPr wrap="square" lIns="46302" tIns="46302" rIns="46302" bIns="46302" anchor="ctr">
            <a:spAutoFit/>
          </a:bodyPr>
          <a:lstStyle>
            <a:lvl1pPr algn="l">
              <a:defRPr sz="1600" spc="-160">
                <a:solidFill>
                  <a:srgbClr val="818181"/>
                </a:solidFill>
              </a:defRPr>
            </a:lvl1pPr>
          </a:lstStyle>
          <a:p>
            <a:pPr algn="just"/>
            <a:r>
              <a:rPr lang="en-GB" sz="2000" b="1" spc="0" dirty="0">
                <a:solidFill>
                  <a:schemeClr val="tx1"/>
                </a:solidFill>
                <a:latin typeface="Arial" panose="020B0604020202020204" pitchFamily="34" charset="0"/>
                <a:cs typeface="Arial" panose="020B0604020202020204" pitchFamily="34" charset="0"/>
              </a:rPr>
              <a:t>Behavioral Intention</a:t>
            </a:r>
          </a:p>
          <a:p>
            <a:pPr marL="285750" indent="-285750" algn="just">
              <a:buClr>
                <a:srgbClr val="7030A0"/>
              </a:buClr>
              <a:buFont typeface="Courier New" panose="02070309020205020404" pitchFamily="49" charset="0"/>
              <a:buChar char="o"/>
            </a:pPr>
            <a:r>
              <a:rPr lang="en-GB" spc="0" dirty="0">
                <a:solidFill>
                  <a:schemeClr val="tx1"/>
                </a:solidFill>
                <a:latin typeface="Arial" panose="020B0604020202020204" pitchFamily="34" charset="0"/>
                <a:cs typeface="Arial" panose="020B0604020202020204" pitchFamily="34" charset="0"/>
              </a:rPr>
              <a:t>Behavioral intention is deemed as </a:t>
            </a:r>
            <a:r>
              <a:rPr lang="en-GB" b="1" spc="0" dirty="0">
                <a:solidFill>
                  <a:schemeClr val="tx1"/>
                </a:solidFill>
                <a:latin typeface="Arial" panose="020B0604020202020204" pitchFamily="34" charset="0"/>
                <a:cs typeface="Arial" panose="020B0604020202020204" pitchFamily="34" charset="0"/>
              </a:rPr>
              <a:t>likelihood of revisiting the same destination</a:t>
            </a:r>
            <a:r>
              <a:rPr lang="en-GB" spc="0" dirty="0">
                <a:solidFill>
                  <a:schemeClr val="tx1"/>
                </a:solidFill>
                <a:latin typeface="Arial" panose="020B0604020202020204" pitchFamily="34" charset="0"/>
                <a:cs typeface="Arial" panose="020B0604020202020204" pitchFamily="34" charset="0"/>
              </a:rPr>
              <a:t> or other film tourism destinations and recommending the tour to others</a:t>
            </a:r>
            <a:endParaRPr lang="en-US" b="1" spc="0" dirty="0">
              <a:solidFill>
                <a:schemeClr val="tx1"/>
              </a:solidFill>
              <a:latin typeface="Arial" panose="020B0604020202020204" pitchFamily="34" charset="0"/>
              <a:cs typeface="Arial" panose="020B0604020202020204" pitchFamily="34" charset="0"/>
            </a:endParaRPr>
          </a:p>
          <a:p>
            <a:pPr marL="285750" indent="-285750" algn="just">
              <a:buClr>
                <a:srgbClr val="7030A0"/>
              </a:buClr>
              <a:buFont typeface="Courier New" panose="02070309020205020404" pitchFamily="49" charset="0"/>
              <a:buChar char="o"/>
            </a:pPr>
            <a:r>
              <a:rPr lang="en-GB" spc="0" dirty="0">
                <a:solidFill>
                  <a:schemeClr val="tx1"/>
                </a:solidFill>
                <a:latin typeface="Arial" panose="020B0604020202020204" pitchFamily="34" charset="0"/>
                <a:cs typeface="Arial" panose="020B0604020202020204" pitchFamily="34" charset="0"/>
              </a:rPr>
              <a:t>In tourism, it is considered as </a:t>
            </a:r>
            <a:r>
              <a:rPr lang="en-GB" b="1" spc="0" dirty="0">
                <a:solidFill>
                  <a:schemeClr val="tx1"/>
                </a:solidFill>
                <a:latin typeface="Arial" panose="020B0604020202020204" pitchFamily="34" charset="0"/>
                <a:cs typeface="Arial" panose="020B0604020202020204" pitchFamily="34" charset="0"/>
              </a:rPr>
              <a:t>desirable behaviors </a:t>
            </a:r>
            <a:r>
              <a:rPr lang="en-GB" spc="0" dirty="0">
                <a:solidFill>
                  <a:schemeClr val="tx1"/>
                </a:solidFill>
                <a:latin typeface="Arial" panose="020B0604020202020204" pitchFamily="34" charset="0"/>
                <a:cs typeface="Arial" panose="020B0604020202020204" pitchFamily="34" charset="0"/>
              </a:rPr>
              <a:t>that tourists </a:t>
            </a:r>
            <a:r>
              <a:rPr lang="en-GB" b="1" spc="0" dirty="0">
                <a:solidFill>
                  <a:schemeClr val="tx1"/>
                </a:solidFill>
                <a:latin typeface="Arial" panose="020B0604020202020204" pitchFamily="34" charset="0"/>
                <a:cs typeface="Arial" panose="020B0604020202020204" pitchFamily="34" charset="0"/>
              </a:rPr>
              <a:t>anticipate exhibiting in the future </a:t>
            </a:r>
            <a:r>
              <a:rPr lang="en-GB" spc="0" dirty="0">
                <a:solidFill>
                  <a:schemeClr val="tx1"/>
                </a:solidFill>
                <a:latin typeface="Arial" panose="020B0604020202020204" pitchFamily="34" charset="0"/>
                <a:cs typeface="Arial" panose="020B0604020202020204" pitchFamily="34" charset="0"/>
              </a:rPr>
              <a:t>(Lee al., 2007)</a:t>
            </a:r>
          </a:p>
          <a:p>
            <a:pPr marL="285750" indent="-285750" algn="just">
              <a:buClr>
                <a:srgbClr val="7030A0"/>
              </a:buClr>
              <a:buFont typeface="Courier New" panose="02070309020205020404" pitchFamily="49" charset="0"/>
              <a:buChar char="o"/>
            </a:pPr>
            <a:r>
              <a:rPr lang="en-GB" spc="0" dirty="0">
                <a:solidFill>
                  <a:schemeClr val="tx1"/>
                </a:solidFill>
                <a:latin typeface="Arial" panose="020B0604020202020204" pitchFamily="34" charset="0"/>
                <a:cs typeface="Arial" panose="020B0604020202020204" pitchFamily="34" charset="0"/>
              </a:rPr>
              <a:t>Intention to </a:t>
            </a:r>
            <a:r>
              <a:rPr lang="en-GB" b="1" spc="0" dirty="0">
                <a:solidFill>
                  <a:schemeClr val="tx1"/>
                </a:solidFill>
                <a:latin typeface="Arial" panose="020B0604020202020204" pitchFamily="34" charset="0"/>
                <a:cs typeface="Arial" panose="020B0604020202020204" pitchFamily="34" charset="0"/>
              </a:rPr>
              <a:t>revisit a destination </a:t>
            </a:r>
            <a:r>
              <a:rPr lang="en-GB" spc="0" dirty="0">
                <a:solidFill>
                  <a:schemeClr val="tx1"/>
                </a:solidFill>
                <a:latin typeface="Arial" panose="020B0604020202020204" pitchFamily="34" charset="0"/>
                <a:cs typeface="Arial" panose="020B0604020202020204" pitchFamily="34" charset="0"/>
              </a:rPr>
              <a:t>and positive </a:t>
            </a:r>
            <a:r>
              <a:rPr lang="en-GB" b="1" spc="0" dirty="0">
                <a:solidFill>
                  <a:schemeClr val="tx1"/>
                </a:solidFill>
                <a:latin typeface="Arial" panose="020B0604020202020204" pitchFamily="34" charset="0"/>
                <a:cs typeface="Arial" panose="020B0604020202020204" pitchFamily="34" charset="0"/>
              </a:rPr>
              <a:t>word of mouth (WOM)</a:t>
            </a:r>
            <a:r>
              <a:rPr lang="en-GB" spc="0" dirty="0">
                <a:solidFill>
                  <a:schemeClr val="tx1"/>
                </a:solidFill>
                <a:latin typeface="Arial" panose="020B0604020202020204" pitchFamily="34" charset="0"/>
                <a:cs typeface="Arial" panose="020B0604020202020204" pitchFamily="34" charset="0"/>
              </a:rPr>
              <a:t> are the most commonly employed indicators for measuring behavioral intentions (Williams and Soutar, 2009; Quet al., 2011)</a:t>
            </a:r>
          </a:p>
          <a:p>
            <a:pPr marL="285750" indent="-285750" algn="just">
              <a:buClr>
                <a:srgbClr val="7030A0"/>
              </a:buClr>
              <a:buFont typeface="Courier New" panose="02070309020205020404" pitchFamily="49" charset="0"/>
              <a:buChar char="o"/>
            </a:pPr>
            <a:r>
              <a:rPr lang="en-GB" b="1" spc="0" dirty="0">
                <a:solidFill>
                  <a:schemeClr val="tx1"/>
                </a:solidFill>
                <a:latin typeface="Arial" panose="020B0604020202020204" pitchFamily="34" charset="0"/>
                <a:cs typeface="Arial" panose="020B0604020202020204" pitchFamily="34" charset="0"/>
              </a:rPr>
              <a:t>Celebrities</a:t>
            </a:r>
            <a:r>
              <a:rPr lang="en-GB" spc="0" dirty="0">
                <a:solidFill>
                  <a:schemeClr val="tx1"/>
                </a:solidFill>
                <a:latin typeface="Arial" panose="020B0604020202020204" pitchFamily="34" charset="0"/>
                <a:cs typeface="Arial" panose="020B0604020202020204" pitchFamily="34" charset="0"/>
              </a:rPr>
              <a:t> can influence the </a:t>
            </a:r>
            <a:r>
              <a:rPr lang="en-GB" b="1" spc="0" dirty="0">
                <a:solidFill>
                  <a:schemeClr val="tx1"/>
                </a:solidFill>
                <a:latin typeface="Arial" panose="020B0604020202020204" pitchFamily="34" charset="0"/>
                <a:cs typeface="Arial" panose="020B0604020202020204" pitchFamily="34" charset="0"/>
              </a:rPr>
              <a:t>national image and behavioral intentions</a:t>
            </a:r>
          </a:p>
          <a:p>
            <a:pPr marL="285750" indent="-285750" algn="just">
              <a:buClr>
                <a:srgbClr val="7030A0"/>
              </a:buClr>
              <a:buFont typeface="Courier New" panose="02070309020205020404" pitchFamily="49" charset="0"/>
              <a:buChar char="o"/>
            </a:pPr>
            <a:r>
              <a:rPr lang="en-GB" spc="0" dirty="0">
                <a:solidFill>
                  <a:schemeClr val="tx1"/>
                </a:solidFill>
                <a:latin typeface="Arial" panose="020B0604020202020204" pitchFamily="34" charset="0"/>
                <a:cs typeface="Arial" panose="020B0604020202020204" pitchFamily="34" charset="0"/>
              </a:rPr>
              <a:t>Involvement of Hallyu celebrities in Japan showed that they exerted a </a:t>
            </a:r>
            <a:r>
              <a:rPr lang="en-GB" b="1" spc="0" dirty="0">
                <a:solidFill>
                  <a:schemeClr val="tx1"/>
                </a:solidFill>
                <a:latin typeface="Arial" panose="020B0604020202020204" pitchFamily="34" charset="0"/>
                <a:cs typeface="Arial" panose="020B0604020202020204" pitchFamily="34" charset="0"/>
              </a:rPr>
              <a:t>cognitive and emotional influence on Korea’s tourist image</a:t>
            </a:r>
            <a:r>
              <a:rPr lang="en-GB" spc="0" dirty="0">
                <a:solidFill>
                  <a:schemeClr val="tx1"/>
                </a:solidFill>
                <a:latin typeface="Arial" panose="020B0604020202020204" pitchFamily="34" charset="0"/>
                <a:cs typeface="Arial" panose="020B0604020202020204" pitchFamily="34" charset="0"/>
              </a:rPr>
              <a:t> as well as swayed </a:t>
            </a:r>
            <a:r>
              <a:rPr lang="en-GB" b="1" spc="0" dirty="0">
                <a:solidFill>
                  <a:schemeClr val="tx1"/>
                </a:solidFill>
                <a:latin typeface="Arial" panose="020B0604020202020204" pitchFamily="34" charset="0"/>
                <a:cs typeface="Arial" panose="020B0604020202020204" pitchFamily="34" charset="0"/>
              </a:rPr>
              <a:t>intention to visit Korea </a:t>
            </a:r>
            <a:r>
              <a:rPr lang="en-GB" spc="0" dirty="0">
                <a:solidFill>
                  <a:schemeClr val="tx1"/>
                </a:solidFill>
                <a:latin typeface="Arial" panose="020B0604020202020204" pitchFamily="34" charset="0"/>
                <a:cs typeface="Arial" panose="020B0604020202020204" pitchFamily="34" charset="0"/>
              </a:rPr>
              <a:t>(Lee et al., 2012)</a:t>
            </a:r>
          </a:p>
        </p:txBody>
      </p:sp>
    </p:spTree>
    <p:extLst>
      <p:ext uri="{BB962C8B-B14F-4D97-AF65-F5344CB8AC3E}">
        <p14:creationId xmlns:p14="http://schemas.microsoft.com/office/powerpoint/2010/main" val="124479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CA30-FB35-E500-167E-7A1C389DCF6C}"/>
              </a:ext>
            </a:extLst>
          </p:cNvPr>
          <p:cNvSpPr>
            <a:spLocks noGrp="1"/>
          </p:cNvSpPr>
          <p:nvPr>
            <p:ph type="title"/>
          </p:nvPr>
        </p:nvSpPr>
        <p:spPr>
          <a:xfrm>
            <a:off x="252250" y="98362"/>
            <a:ext cx="5868440" cy="552530"/>
          </a:xfrm>
        </p:spPr>
        <p:txBody>
          <a:bodyPr>
            <a:normAutofit fontScale="90000"/>
          </a:bodyPr>
          <a:lstStyle/>
          <a:p>
            <a:r>
              <a:rPr lang="en-GB" altLang="pt-PT" sz="3500" b="1" dirty="0">
                <a:solidFill>
                  <a:srgbClr val="00A6EB"/>
                </a:solidFill>
                <a:latin typeface="Arial" panose="020B0604020202020204" pitchFamily="34" charset="0"/>
                <a:cs typeface="Arial" panose="020B0604020202020204" pitchFamily="34" charset="0"/>
              </a:rPr>
              <a:t>Proposed Research Model</a:t>
            </a:r>
            <a:endParaRPr lang="en-KR" sz="3500" dirty="0"/>
          </a:p>
        </p:txBody>
      </p:sp>
      <p:sp>
        <p:nvSpPr>
          <p:cNvPr id="3" name="Oval 2">
            <a:extLst>
              <a:ext uri="{FF2B5EF4-FFF2-40B4-BE49-F238E27FC236}">
                <a16:creationId xmlns:a16="http://schemas.microsoft.com/office/drawing/2014/main" id="{3423103F-7A41-F13E-CEFE-F71867F94060}"/>
              </a:ext>
            </a:extLst>
          </p:cNvPr>
          <p:cNvSpPr/>
          <p:nvPr/>
        </p:nvSpPr>
        <p:spPr>
          <a:xfrm>
            <a:off x="773777" y="1629521"/>
            <a:ext cx="1913753" cy="1080785"/>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KR" sz="1600" dirty="0"/>
              <a:t>Hallyu Attractiveness</a:t>
            </a:r>
            <a:r>
              <a:rPr lang="en-US" dirty="0"/>
              <a:t> </a:t>
            </a:r>
            <a:r>
              <a:rPr lang="en-KR" sz="1600" dirty="0"/>
              <a:t>(HA</a:t>
            </a:r>
            <a:r>
              <a:rPr lang="en-KR" sz="1600" b="1" dirty="0"/>
              <a:t>)</a:t>
            </a:r>
          </a:p>
        </p:txBody>
      </p:sp>
      <p:sp>
        <p:nvSpPr>
          <p:cNvPr id="4" name="Oval 3">
            <a:extLst>
              <a:ext uri="{FF2B5EF4-FFF2-40B4-BE49-F238E27FC236}">
                <a16:creationId xmlns:a16="http://schemas.microsoft.com/office/drawing/2014/main" id="{1CB804F7-503E-A7BD-47B5-13B8D9800BD9}"/>
              </a:ext>
            </a:extLst>
          </p:cNvPr>
          <p:cNvSpPr/>
          <p:nvPr/>
        </p:nvSpPr>
        <p:spPr>
          <a:xfrm>
            <a:off x="9303842" y="4428249"/>
            <a:ext cx="1831394" cy="1111996"/>
          </a:xfrm>
          <a:prstGeom prst="ellips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t>Visit Intention </a:t>
            </a:r>
          </a:p>
          <a:p>
            <a:pPr algn="ctr"/>
            <a:r>
              <a:rPr lang="en-US" sz="1500" dirty="0"/>
              <a:t>(VI)</a:t>
            </a:r>
            <a:endParaRPr lang="en-KR" sz="1500" dirty="0"/>
          </a:p>
        </p:txBody>
      </p:sp>
      <p:cxnSp>
        <p:nvCxnSpPr>
          <p:cNvPr id="5" name="Straight Arrow Connector 4">
            <a:extLst>
              <a:ext uri="{FF2B5EF4-FFF2-40B4-BE49-F238E27FC236}">
                <a16:creationId xmlns:a16="http://schemas.microsoft.com/office/drawing/2014/main" id="{CF5BA7FD-78C3-37F5-FE3F-AFBE98DD9500}"/>
              </a:ext>
            </a:extLst>
          </p:cNvPr>
          <p:cNvCxnSpPr>
            <a:cxnSpLocks/>
            <a:stCxn id="3" idx="6"/>
            <a:endCxn id="28" idx="2"/>
          </p:cNvCxnSpPr>
          <p:nvPr/>
        </p:nvCxnSpPr>
        <p:spPr>
          <a:xfrm flipV="1">
            <a:off x="2687530" y="1499533"/>
            <a:ext cx="2555390" cy="67038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3D4DBC07-4167-633E-04F0-08219E637C03}"/>
              </a:ext>
            </a:extLst>
          </p:cNvPr>
          <p:cNvCxnSpPr>
            <a:cxnSpLocks/>
            <a:stCxn id="26" idx="6"/>
            <a:endCxn id="28" idx="2"/>
          </p:cNvCxnSpPr>
          <p:nvPr/>
        </p:nvCxnSpPr>
        <p:spPr>
          <a:xfrm flipV="1">
            <a:off x="2532135" y="1499533"/>
            <a:ext cx="2710785" cy="27613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B986946-48AA-4588-A6DD-D56871BF4FA6}"/>
              </a:ext>
            </a:extLst>
          </p:cNvPr>
          <p:cNvCxnSpPr>
            <a:cxnSpLocks/>
            <a:stCxn id="26" idx="6"/>
            <a:endCxn id="29" idx="2"/>
          </p:cNvCxnSpPr>
          <p:nvPr/>
        </p:nvCxnSpPr>
        <p:spPr>
          <a:xfrm flipV="1">
            <a:off x="2532135" y="3200923"/>
            <a:ext cx="6900713" cy="105992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071E4E9-3478-0ECD-0F0A-9F96624C1FFE}"/>
              </a:ext>
            </a:extLst>
          </p:cNvPr>
          <p:cNvCxnSpPr>
            <a:cxnSpLocks/>
            <a:stCxn id="27" idx="6"/>
            <a:endCxn id="29" idx="2"/>
          </p:cNvCxnSpPr>
          <p:nvPr/>
        </p:nvCxnSpPr>
        <p:spPr>
          <a:xfrm flipV="1">
            <a:off x="2540001" y="3200923"/>
            <a:ext cx="6892847" cy="301832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8310BC4-CEE9-049A-ED6B-53711CD388B8}"/>
              </a:ext>
            </a:extLst>
          </p:cNvPr>
          <p:cNvCxnSpPr>
            <a:cxnSpLocks/>
            <a:stCxn id="27" idx="6"/>
            <a:endCxn id="4" idx="2"/>
          </p:cNvCxnSpPr>
          <p:nvPr/>
        </p:nvCxnSpPr>
        <p:spPr>
          <a:xfrm flipV="1">
            <a:off x="2540001" y="4984247"/>
            <a:ext cx="6763841" cy="123499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6F31BA5-54DF-4427-C3ED-68FCC8E75118}"/>
              </a:ext>
            </a:extLst>
          </p:cNvPr>
          <p:cNvCxnSpPr>
            <a:cxnSpLocks/>
            <a:stCxn id="28" idx="6"/>
            <a:endCxn id="29" idx="2"/>
          </p:cNvCxnSpPr>
          <p:nvPr/>
        </p:nvCxnSpPr>
        <p:spPr>
          <a:xfrm>
            <a:off x="7540758" y="1499533"/>
            <a:ext cx="1892090" cy="17013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62703EE-355F-504F-EFA3-325440A42DCC}"/>
              </a:ext>
            </a:extLst>
          </p:cNvPr>
          <p:cNvCxnSpPr>
            <a:cxnSpLocks/>
            <a:stCxn id="28" idx="6"/>
            <a:endCxn id="4" idx="2"/>
          </p:cNvCxnSpPr>
          <p:nvPr/>
        </p:nvCxnSpPr>
        <p:spPr>
          <a:xfrm>
            <a:off x="7540758" y="1499533"/>
            <a:ext cx="1763084" cy="348471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451C639C-876B-F34E-3915-8F853BA32CD3}"/>
              </a:ext>
            </a:extLst>
          </p:cNvPr>
          <p:cNvSpPr txBox="1"/>
          <p:nvPr/>
        </p:nvSpPr>
        <p:spPr>
          <a:xfrm>
            <a:off x="6090509" y="2402529"/>
            <a:ext cx="532067" cy="307777"/>
          </a:xfrm>
          <a:prstGeom prst="rect">
            <a:avLst/>
          </a:prstGeom>
          <a:noFill/>
        </p:spPr>
        <p:txBody>
          <a:bodyPr wrap="square" rtlCol="0">
            <a:spAutoFit/>
          </a:bodyPr>
          <a:lstStyle/>
          <a:p>
            <a:r>
              <a:rPr lang="en-KR" sz="1400" b="1" i="1" dirty="0"/>
              <a:t>H2 </a:t>
            </a:r>
          </a:p>
        </p:txBody>
      </p:sp>
      <p:sp>
        <p:nvSpPr>
          <p:cNvPr id="13" name="TextBox 12">
            <a:extLst>
              <a:ext uri="{FF2B5EF4-FFF2-40B4-BE49-F238E27FC236}">
                <a16:creationId xmlns:a16="http://schemas.microsoft.com/office/drawing/2014/main" id="{A5B0881B-5A37-6B7D-42DD-D0053C3AF493}"/>
              </a:ext>
            </a:extLst>
          </p:cNvPr>
          <p:cNvSpPr txBox="1"/>
          <p:nvPr/>
        </p:nvSpPr>
        <p:spPr>
          <a:xfrm>
            <a:off x="3544674" y="1470839"/>
            <a:ext cx="496312" cy="307777"/>
          </a:xfrm>
          <a:prstGeom prst="rect">
            <a:avLst/>
          </a:prstGeom>
          <a:noFill/>
        </p:spPr>
        <p:txBody>
          <a:bodyPr wrap="square" rtlCol="0">
            <a:spAutoFit/>
          </a:bodyPr>
          <a:lstStyle/>
          <a:p>
            <a:r>
              <a:rPr lang="en-KR" sz="1400" b="1" i="1" dirty="0"/>
              <a:t>H1 </a:t>
            </a:r>
          </a:p>
        </p:txBody>
      </p:sp>
      <p:sp>
        <p:nvSpPr>
          <p:cNvPr id="14" name="TextBox 13">
            <a:extLst>
              <a:ext uri="{FF2B5EF4-FFF2-40B4-BE49-F238E27FC236}">
                <a16:creationId xmlns:a16="http://schemas.microsoft.com/office/drawing/2014/main" id="{91BB61FF-EE41-701B-144A-C88BEFD036DC}"/>
              </a:ext>
            </a:extLst>
          </p:cNvPr>
          <p:cNvSpPr txBox="1"/>
          <p:nvPr/>
        </p:nvSpPr>
        <p:spPr>
          <a:xfrm>
            <a:off x="5709556" y="3144731"/>
            <a:ext cx="1119807" cy="307777"/>
          </a:xfrm>
          <a:prstGeom prst="rect">
            <a:avLst/>
          </a:prstGeom>
          <a:noFill/>
        </p:spPr>
        <p:txBody>
          <a:bodyPr wrap="square" rtlCol="0">
            <a:spAutoFit/>
          </a:bodyPr>
          <a:lstStyle/>
          <a:p>
            <a:r>
              <a:rPr lang="en-KR" sz="1400" b="1" i="1" dirty="0"/>
              <a:t>H3</a:t>
            </a:r>
            <a:r>
              <a:rPr lang="ko-KR" altLang="en-US" sz="1400" b="1" i="1" dirty="0"/>
              <a:t> </a:t>
            </a:r>
            <a:endParaRPr lang="en-KR" sz="1400" b="1" dirty="0"/>
          </a:p>
        </p:txBody>
      </p:sp>
      <p:sp>
        <p:nvSpPr>
          <p:cNvPr id="15" name="TextBox 14">
            <a:extLst>
              <a:ext uri="{FF2B5EF4-FFF2-40B4-BE49-F238E27FC236}">
                <a16:creationId xmlns:a16="http://schemas.microsoft.com/office/drawing/2014/main" id="{F2FF948E-7240-6A86-30E5-53BD53C60A95}"/>
              </a:ext>
            </a:extLst>
          </p:cNvPr>
          <p:cNvSpPr txBox="1"/>
          <p:nvPr/>
        </p:nvSpPr>
        <p:spPr>
          <a:xfrm>
            <a:off x="3015448" y="3032575"/>
            <a:ext cx="513452" cy="307777"/>
          </a:xfrm>
          <a:prstGeom prst="rect">
            <a:avLst/>
          </a:prstGeom>
          <a:noFill/>
        </p:spPr>
        <p:txBody>
          <a:bodyPr wrap="square" rtlCol="0">
            <a:spAutoFit/>
          </a:bodyPr>
          <a:lstStyle/>
          <a:p>
            <a:r>
              <a:rPr lang="en-KR" sz="1400" b="1" i="1" dirty="0"/>
              <a:t>H4</a:t>
            </a:r>
          </a:p>
        </p:txBody>
      </p:sp>
      <p:sp>
        <p:nvSpPr>
          <p:cNvPr id="16" name="TextBox 15">
            <a:extLst>
              <a:ext uri="{FF2B5EF4-FFF2-40B4-BE49-F238E27FC236}">
                <a16:creationId xmlns:a16="http://schemas.microsoft.com/office/drawing/2014/main" id="{4802DB35-3A25-B86A-5591-147FD649FA88}"/>
              </a:ext>
            </a:extLst>
          </p:cNvPr>
          <p:cNvSpPr txBox="1"/>
          <p:nvPr/>
        </p:nvSpPr>
        <p:spPr>
          <a:xfrm>
            <a:off x="4610953" y="3562457"/>
            <a:ext cx="438039" cy="307777"/>
          </a:xfrm>
          <a:prstGeom prst="rect">
            <a:avLst/>
          </a:prstGeom>
          <a:noFill/>
        </p:spPr>
        <p:txBody>
          <a:bodyPr wrap="square" rtlCol="0">
            <a:spAutoFit/>
          </a:bodyPr>
          <a:lstStyle/>
          <a:p>
            <a:r>
              <a:rPr lang="en-KR" sz="1400" b="1" i="1" dirty="0"/>
              <a:t>H5</a:t>
            </a:r>
            <a:r>
              <a:rPr lang="ko-KR" altLang="en-US" sz="1400" b="1" i="1" dirty="0"/>
              <a:t> </a:t>
            </a:r>
            <a:endParaRPr lang="en-KR" sz="1400" b="1" i="1" dirty="0"/>
          </a:p>
        </p:txBody>
      </p:sp>
      <p:sp>
        <p:nvSpPr>
          <p:cNvPr id="17" name="TextBox 16">
            <a:extLst>
              <a:ext uri="{FF2B5EF4-FFF2-40B4-BE49-F238E27FC236}">
                <a16:creationId xmlns:a16="http://schemas.microsoft.com/office/drawing/2014/main" id="{BCF591AD-3E04-C00B-92C9-262375A8C81E}"/>
              </a:ext>
            </a:extLst>
          </p:cNvPr>
          <p:cNvSpPr txBox="1"/>
          <p:nvPr/>
        </p:nvSpPr>
        <p:spPr>
          <a:xfrm>
            <a:off x="5038834" y="4231932"/>
            <a:ext cx="408173" cy="307777"/>
          </a:xfrm>
          <a:prstGeom prst="rect">
            <a:avLst/>
          </a:prstGeom>
          <a:noFill/>
        </p:spPr>
        <p:txBody>
          <a:bodyPr wrap="square" rtlCol="0">
            <a:spAutoFit/>
          </a:bodyPr>
          <a:lstStyle/>
          <a:p>
            <a:r>
              <a:rPr lang="en-KR" sz="1400" b="1" i="1" dirty="0"/>
              <a:t>H6</a:t>
            </a:r>
            <a:r>
              <a:rPr lang="ko-KR" altLang="en-US" sz="1400" b="1" i="1" dirty="0"/>
              <a:t> </a:t>
            </a:r>
            <a:endParaRPr lang="en-KR" sz="1400" b="1" i="1" dirty="0"/>
          </a:p>
        </p:txBody>
      </p:sp>
      <p:sp>
        <p:nvSpPr>
          <p:cNvPr id="18" name="TextBox 17">
            <a:extLst>
              <a:ext uri="{FF2B5EF4-FFF2-40B4-BE49-F238E27FC236}">
                <a16:creationId xmlns:a16="http://schemas.microsoft.com/office/drawing/2014/main" id="{1201F1AA-8314-2551-6CF1-5373E3A710FC}"/>
              </a:ext>
            </a:extLst>
          </p:cNvPr>
          <p:cNvSpPr txBox="1"/>
          <p:nvPr/>
        </p:nvSpPr>
        <p:spPr>
          <a:xfrm>
            <a:off x="2877188" y="4744793"/>
            <a:ext cx="394986" cy="307777"/>
          </a:xfrm>
          <a:prstGeom prst="rect">
            <a:avLst/>
          </a:prstGeom>
          <a:noFill/>
        </p:spPr>
        <p:txBody>
          <a:bodyPr wrap="square" rtlCol="0">
            <a:spAutoFit/>
          </a:bodyPr>
          <a:lstStyle/>
          <a:p>
            <a:r>
              <a:rPr lang="en-KR" sz="1400" b="1" i="1" dirty="0"/>
              <a:t>H7</a:t>
            </a:r>
          </a:p>
        </p:txBody>
      </p:sp>
      <p:sp>
        <p:nvSpPr>
          <p:cNvPr id="19" name="TextBox 18">
            <a:extLst>
              <a:ext uri="{FF2B5EF4-FFF2-40B4-BE49-F238E27FC236}">
                <a16:creationId xmlns:a16="http://schemas.microsoft.com/office/drawing/2014/main" id="{DC750319-4F12-5B69-FF4A-68423F4E3746}"/>
              </a:ext>
            </a:extLst>
          </p:cNvPr>
          <p:cNvSpPr txBox="1"/>
          <p:nvPr/>
        </p:nvSpPr>
        <p:spPr>
          <a:xfrm>
            <a:off x="4063485" y="5095707"/>
            <a:ext cx="1078517" cy="307777"/>
          </a:xfrm>
          <a:prstGeom prst="rect">
            <a:avLst/>
          </a:prstGeom>
          <a:noFill/>
        </p:spPr>
        <p:txBody>
          <a:bodyPr wrap="square" rtlCol="0">
            <a:spAutoFit/>
          </a:bodyPr>
          <a:lstStyle/>
          <a:p>
            <a:r>
              <a:rPr lang="en-KR" sz="1400" b="1" i="1" dirty="0"/>
              <a:t>H8</a:t>
            </a:r>
            <a:r>
              <a:rPr lang="ko-KR" altLang="en-US" sz="1400" b="1" i="1" dirty="0"/>
              <a:t> </a:t>
            </a:r>
            <a:endParaRPr lang="en-KR" sz="1400" b="1" i="1" dirty="0"/>
          </a:p>
        </p:txBody>
      </p:sp>
      <p:sp>
        <p:nvSpPr>
          <p:cNvPr id="20" name="TextBox 19">
            <a:extLst>
              <a:ext uri="{FF2B5EF4-FFF2-40B4-BE49-F238E27FC236}">
                <a16:creationId xmlns:a16="http://schemas.microsoft.com/office/drawing/2014/main" id="{3810C9E3-94AD-9ADE-6489-3672013E18F7}"/>
              </a:ext>
            </a:extLst>
          </p:cNvPr>
          <p:cNvSpPr txBox="1"/>
          <p:nvPr/>
        </p:nvSpPr>
        <p:spPr>
          <a:xfrm>
            <a:off x="6090509" y="5224349"/>
            <a:ext cx="1078516" cy="307777"/>
          </a:xfrm>
          <a:prstGeom prst="rect">
            <a:avLst/>
          </a:prstGeom>
          <a:noFill/>
        </p:spPr>
        <p:txBody>
          <a:bodyPr wrap="square" rtlCol="0">
            <a:spAutoFit/>
          </a:bodyPr>
          <a:lstStyle/>
          <a:p>
            <a:r>
              <a:rPr lang="en-KR" sz="1400" b="1" i="1" dirty="0"/>
              <a:t>H9</a:t>
            </a:r>
            <a:r>
              <a:rPr lang="ko-KR" altLang="en-US" sz="1400" b="1" i="1" dirty="0"/>
              <a:t> </a:t>
            </a:r>
            <a:endParaRPr lang="en-KR" sz="1400" b="1" i="1" dirty="0"/>
          </a:p>
        </p:txBody>
      </p:sp>
      <p:sp>
        <p:nvSpPr>
          <p:cNvPr id="21" name="TextBox 20">
            <a:extLst>
              <a:ext uri="{FF2B5EF4-FFF2-40B4-BE49-F238E27FC236}">
                <a16:creationId xmlns:a16="http://schemas.microsoft.com/office/drawing/2014/main" id="{42A0C0DF-554E-1400-8E49-F88538AD41F5}"/>
              </a:ext>
            </a:extLst>
          </p:cNvPr>
          <p:cNvSpPr txBox="1"/>
          <p:nvPr/>
        </p:nvSpPr>
        <p:spPr>
          <a:xfrm>
            <a:off x="8562564" y="1927834"/>
            <a:ext cx="1485395" cy="307777"/>
          </a:xfrm>
          <a:prstGeom prst="rect">
            <a:avLst/>
          </a:prstGeom>
          <a:noFill/>
        </p:spPr>
        <p:txBody>
          <a:bodyPr wrap="square" rtlCol="0">
            <a:spAutoFit/>
          </a:bodyPr>
          <a:lstStyle/>
          <a:p>
            <a:r>
              <a:rPr lang="en-KR" sz="1400" b="1" i="1" dirty="0"/>
              <a:t>H10</a:t>
            </a:r>
          </a:p>
        </p:txBody>
      </p:sp>
      <p:sp>
        <p:nvSpPr>
          <p:cNvPr id="22" name="TextBox 21">
            <a:extLst>
              <a:ext uri="{FF2B5EF4-FFF2-40B4-BE49-F238E27FC236}">
                <a16:creationId xmlns:a16="http://schemas.microsoft.com/office/drawing/2014/main" id="{817BE863-D3F6-D9BB-D1F7-7333EF56BE3F}"/>
              </a:ext>
            </a:extLst>
          </p:cNvPr>
          <p:cNvSpPr txBox="1"/>
          <p:nvPr/>
        </p:nvSpPr>
        <p:spPr>
          <a:xfrm>
            <a:off x="8885906" y="3909993"/>
            <a:ext cx="616800" cy="307777"/>
          </a:xfrm>
          <a:prstGeom prst="rect">
            <a:avLst/>
          </a:prstGeom>
          <a:noFill/>
        </p:spPr>
        <p:txBody>
          <a:bodyPr wrap="square" rtlCol="0">
            <a:spAutoFit/>
          </a:bodyPr>
          <a:lstStyle/>
          <a:p>
            <a:r>
              <a:rPr lang="en-KR" sz="1400" b="1" i="1" dirty="0"/>
              <a:t>H11</a:t>
            </a:r>
            <a:r>
              <a:rPr lang="ko-KR" altLang="en-US" sz="1400" b="1" i="1" dirty="0"/>
              <a:t> </a:t>
            </a:r>
            <a:endParaRPr lang="en-KR" sz="1400" b="1" i="1" dirty="0"/>
          </a:p>
        </p:txBody>
      </p:sp>
      <p:cxnSp>
        <p:nvCxnSpPr>
          <p:cNvPr id="23" name="Straight Arrow Connector 22">
            <a:extLst>
              <a:ext uri="{FF2B5EF4-FFF2-40B4-BE49-F238E27FC236}">
                <a16:creationId xmlns:a16="http://schemas.microsoft.com/office/drawing/2014/main" id="{C5811B37-E531-4302-D5F0-0A211CE66F5E}"/>
              </a:ext>
            </a:extLst>
          </p:cNvPr>
          <p:cNvCxnSpPr>
            <a:cxnSpLocks/>
            <a:stCxn id="3" idx="6"/>
            <a:endCxn id="29" idx="2"/>
          </p:cNvCxnSpPr>
          <p:nvPr/>
        </p:nvCxnSpPr>
        <p:spPr>
          <a:xfrm>
            <a:off x="2687530" y="2169914"/>
            <a:ext cx="6745318" cy="1031009"/>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48188B-F235-1510-1188-0C5BC68A8E6E}"/>
              </a:ext>
            </a:extLst>
          </p:cNvPr>
          <p:cNvCxnSpPr>
            <a:cxnSpLocks/>
            <a:stCxn id="3" idx="6"/>
            <a:endCxn id="4" idx="2"/>
          </p:cNvCxnSpPr>
          <p:nvPr/>
        </p:nvCxnSpPr>
        <p:spPr>
          <a:xfrm>
            <a:off x="2687530" y="2169914"/>
            <a:ext cx="6616312" cy="2814333"/>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8D6821-ABEA-A05B-203B-8FCA119E5133}"/>
              </a:ext>
            </a:extLst>
          </p:cNvPr>
          <p:cNvCxnSpPr>
            <a:cxnSpLocks/>
            <a:stCxn id="26" idx="6"/>
            <a:endCxn id="4" idx="2"/>
          </p:cNvCxnSpPr>
          <p:nvPr/>
        </p:nvCxnSpPr>
        <p:spPr>
          <a:xfrm>
            <a:off x="2532135" y="4260852"/>
            <a:ext cx="6771707" cy="723395"/>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F087B785-6C90-6F9E-E024-A0AEFBA579F0}"/>
              </a:ext>
            </a:extLst>
          </p:cNvPr>
          <p:cNvSpPr/>
          <p:nvPr/>
        </p:nvSpPr>
        <p:spPr>
          <a:xfrm>
            <a:off x="618382" y="3720459"/>
            <a:ext cx="1913753" cy="1080785"/>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KR" sz="1600" dirty="0"/>
              <a:t>Emotional Value </a:t>
            </a:r>
          </a:p>
          <a:p>
            <a:pPr algn="ctr"/>
            <a:r>
              <a:rPr lang="en-KR" sz="1600" dirty="0"/>
              <a:t>(EV)</a:t>
            </a:r>
          </a:p>
        </p:txBody>
      </p:sp>
      <p:sp>
        <p:nvSpPr>
          <p:cNvPr id="27" name="Oval 26">
            <a:extLst>
              <a:ext uri="{FF2B5EF4-FFF2-40B4-BE49-F238E27FC236}">
                <a16:creationId xmlns:a16="http://schemas.microsoft.com/office/drawing/2014/main" id="{762D1DE6-92CA-7A97-3E78-426109181980}"/>
              </a:ext>
            </a:extLst>
          </p:cNvPr>
          <p:cNvSpPr/>
          <p:nvPr/>
        </p:nvSpPr>
        <p:spPr>
          <a:xfrm>
            <a:off x="626248" y="5678853"/>
            <a:ext cx="1913753" cy="1080785"/>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KR" sz="1600" dirty="0"/>
              <a:t>User Engagement (UE</a:t>
            </a:r>
            <a:r>
              <a:rPr lang="en-KR" sz="1600" b="1" dirty="0"/>
              <a:t>)</a:t>
            </a:r>
          </a:p>
        </p:txBody>
      </p:sp>
      <p:sp>
        <p:nvSpPr>
          <p:cNvPr id="28" name="Oval 27">
            <a:extLst>
              <a:ext uri="{FF2B5EF4-FFF2-40B4-BE49-F238E27FC236}">
                <a16:creationId xmlns:a16="http://schemas.microsoft.com/office/drawing/2014/main" id="{1437B59B-A633-3ED5-9193-906C8581E5D6}"/>
              </a:ext>
            </a:extLst>
          </p:cNvPr>
          <p:cNvSpPr/>
          <p:nvPr/>
        </p:nvSpPr>
        <p:spPr>
          <a:xfrm>
            <a:off x="5242920" y="890165"/>
            <a:ext cx="2297838" cy="1218735"/>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KR" sz="1400" dirty="0"/>
              <a:t>Hallyu content Satisfaction (SA)</a:t>
            </a:r>
          </a:p>
          <a:p>
            <a:pPr algn="ctr"/>
            <a:r>
              <a:rPr lang="en-KR" sz="1400" b="1" dirty="0"/>
              <a:t>Mediator: H12-H17</a:t>
            </a:r>
          </a:p>
        </p:txBody>
      </p:sp>
      <p:sp>
        <p:nvSpPr>
          <p:cNvPr id="29" name="Oval 28">
            <a:extLst>
              <a:ext uri="{FF2B5EF4-FFF2-40B4-BE49-F238E27FC236}">
                <a16:creationId xmlns:a16="http://schemas.microsoft.com/office/drawing/2014/main" id="{8BBA7D42-ED09-75D8-095E-E917948C28A3}"/>
              </a:ext>
            </a:extLst>
          </p:cNvPr>
          <p:cNvSpPr/>
          <p:nvPr/>
        </p:nvSpPr>
        <p:spPr>
          <a:xfrm>
            <a:off x="9432848" y="2660530"/>
            <a:ext cx="1913753" cy="1080785"/>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KR" sz="1600" dirty="0"/>
              <a:t>Destination Image</a:t>
            </a:r>
          </a:p>
          <a:p>
            <a:pPr algn="ctr"/>
            <a:r>
              <a:rPr lang="en-KR" sz="1600" dirty="0"/>
              <a:t>(DI)</a:t>
            </a:r>
          </a:p>
        </p:txBody>
      </p:sp>
      <p:cxnSp>
        <p:nvCxnSpPr>
          <p:cNvPr id="30" name="Straight Arrow Connector 29">
            <a:extLst>
              <a:ext uri="{FF2B5EF4-FFF2-40B4-BE49-F238E27FC236}">
                <a16:creationId xmlns:a16="http://schemas.microsoft.com/office/drawing/2014/main" id="{5F796F52-3695-98E4-6CB7-D68D334765E8}"/>
              </a:ext>
            </a:extLst>
          </p:cNvPr>
          <p:cNvCxnSpPr>
            <a:cxnSpLocks/>
            <a:stCxn id="27" idx="6"/>
            <a:endCxn id="28" idx="2"/>
          </p:cNvCxnSpPr>
          <p:nvPr/>
        </p:nvCxnSpPr>
        <p:spPr>
          <a:xfrm flipV="1">
            <a:off x="2540001" y="1499533"/>
            <a:ext cx="2702919" cy="4719713"/>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913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8929</TotalTime>
  <Words>1181</Words>
  <Application>Microsoft Macintosh PowerPoint</Application>
  <PresentationFormat>Widescreen</PresentationFormat>
  <Paragraphs>190</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Dinmed</vt:lpstr>
      <vt:lpstr>Gulim</vt:lpstr>
      <vt:lpstr>Arial</vt:lpstr>
      <vt:lpstr>Calibri</vt:lpstr>
      <vt:lpstr>Calibri Light</vt:lpstr>
      <vt:lpstr>Courier New</vt:lpstr>
      <vt:lpstr>Times New Roman</vt:lpstr>
      <vt:lpstr>Wingdings</vt:lpstr>
      <vt:lpstr>Office Theme</vt:lpstr>
      <vt:lpstr>Impact of Hallyu (Korean wave) contents on online platforms to destination branding with the mediating role of user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Research Model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Hallyu (Korean wave) contents on online platforms to destination branding with the mediating role of user satisfaction</dc:title>
  <dc:creator>Won Ji Chung</dc:creator>
  <cp:lastModifiedBy>Won Ji Chung</cp:lastModifiedBy>
  <cp:revision>8</cp:revision>
  <dcterms:created xsi:type="dcterms:W3CDTF">2022-09-30T12:44:33Z</dcterms:created>
  <dcterms:modified xsi:type="dcterms:W3CDTF">2022-10-15T13:00:58Z</dcterms:modified>
</cp:coreProperties>
</file>